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xls" ContentType="application/vnd.ms-exce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8" r:id="rId2"/>
    <p:sldId id="450" r:id="rId3"/>
    <p:sldId id="439" r:id="rId4"/>
    <p:sldId id="355" r:id="rId5"/>
    <p:sldId id="432" r:id="rId6"/>
    <p:sldId id="356" r:id="rId7"/>
    <p:sldId id="357" r:id="rId8"/>
    <p:sldId id="358" r:id="rId9"/>
    <p:sldId id="451" r:id="rId10"/>
    <p:sldId id="410" r:id="rId11"/>
    <p:sldId id="424" r:id="rId12"/>
    <p:sldId id="360" r:id="rId13"/>
    <p:sldId id="421" r:id="rId14"/>
    <p:sldId id="422" r:id="rId15"/>
    <p:sldId id="408" r:id="rId16"/>
    <p:sldId id="417" r:id="rId17"/>
    <p:sldId id="435" r:id="rId18"/>
    <p:sldId id="433" r:id="rId19"/>
    <p:sldId id="434" r:id="rId20"/>
    <p:sldId id="364" r:id="rId21"/>
    <p:sldId id="427" r:id="rId22"/>
    <p:sldId id="452" r:id="rId23"/>
    <p:sldId id="393" r:id="rId24"/>
    <p:sldId id="394" r:id="rId25"/>
    <p:sldId id="399" r:id="rId26"/>
    <p:sldId id="395" r:id="rId27"/>
    <p:sldId id="396" r:id="rId28"/>
    <p:sldId id="397" r:id="rId29"/>
    <p:sldId id="453" r:id="rId30"/>
    <p:sldId id="398" r:id="rId31"/>
    <p:sldId id="449" r:id="rId32"/>
    <p:sldId id="454" r:id="rId33"/>
    <p:sldId id="266" r:id="rId34"/>
    <p:sldId id="269" r:id="rId35"/>
    <p:sldId id="270" r:id="rId36"/>
    <p:sldId id="271" r:id="rId37"/>
    <p:sldId id="401" r:id="rId38"/>
    <p:sldId id="272" r:id="rId39"/>
    <p:sldId id="273" r:id="rId40"/>
    <p:sldId id="274" r:id="rId41"/>
    <p:sldId id="444" r:id="rId42"/>
    <p:sldId id="275" r:id="rId43"/>
    <p:sldId id="307" r:id="rId44"/>
    <p:sldId id="303" r:id="rId45"/>
    <p:sldId id="332" r:id="rId46"/>
    <p:sldId id="276" r:id="rId47"/>
    <p:sldId id="402" r:id="rId48"/>
    <p:sldId id="349" r:id="rId49"/>
    <p:sldId id="308" r:id="rId50"/>
    <p:sldId id="277" r:id="rId51"/>
    <p:sldId id="455" r:id="rId52"/>
    <p:sldId id="279" r:id="rId53"/>
    <p:sldId id="280" r:id="rId54"/>
    <p:sldId id="350" r:id="rId55"/>
    <p:sldId id="347" r:id="rId56"/>
    <p:sldId id="405" r:id="rId57"/>
    <p:sldId id="412" r:id="rId58"/>
    <p:sldId id="406" r:id="rId59"/>
    <p:sldId id="407" r:id="rId60"/>
    <p:sldId id="448" r:id="rId61"/>
    <p:sldId id="456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411" r:id="rId73"/>
    <p:sldId id="380" r:id="rId74"/>
    <p:sldId id="381" r:id="rId75"/>
    <p:sldId id="382" r:id="rId76"/>
    <p:sldId id="336" r:id="rId77"/>
  </p:sldIdLst>
  <p:sldSz cx="9144000" cy="6858000" type="screen4x3"/>
  <p:notesSz cx="6669088" cy="9753600"/>
  <p:defaultTextStyle>
    <a:defPPr>
      <a:defRPr lang="fr-FR"/>
    </a:defPPr>
    <a:lvl1pPr algn="l" rtl="0" fontAlgn="base">
      <a:spcBef>
        <a:spcPct val="50000"/>
      </a:spcBef>
      <a:spcAft>
        <a:spcPct val="0"/>
      </a:spcAft>
      <a:defRPr i="1" kern="1200">
        <a:solidFill>
          <a:schemeClr val="bg1"/>
        </a:solidFill>
        <a:latin typeface="Arial" charset="0"/>
        <a:ea typeface="+mn-ea"/>
        <a:cs typeface="+mn-cs"/>
        <a:sym typeface="Symbol" pitchFamily="18" charset="2"/>
      </a:defRPr>
    </a:lvl1pPr>
    <a:lvl2pPr marL="457200" algn="l" rtl="0" fontAlgn="base">
      <a:spcBef>
        <a:spcPct val="50000"/>
      </a:spcBef>
      <a:spcAft>
        <a:spcPct val="0"/>
      </a:spcAft>
      <a:defRPr i="1" kern="1200">
        <a:solidFill>
          <a:schemeClr val="bg1"/>
        </a:solidFill>
        <a:latin typeface="Arial" charset="0"/>
        <a:ea typeface="+mn-ea"/>
        <a:cs typeface="+mn-cs"/>
        <a:sym typeface="Symbol" pitchFamily="18" charset="2"/>
      </a:defRPr>
    </a:lvl2pPr>
    <a:lvl3pPr marL="914400" algn="l" rtl="0" fontAlgn="base">
      <a:spcBef>
        <a:spcPct val="50000"/>
      </a:spcBef>
      <a:spcAft>
        <a:spcPct val="0"/>
      </a:spcAft>
      <a:defRPr i="1" kern="1200">
        <a:solidFill>
          <a:schemeClr val="bg1"/>
        </a:solidFill>
        <a:latin typeface="Arial" charset="0"/>
        <a:ea typeface="+mn-ea"/>
        <a:cs typeface="+mn-cs"/>
        <a:sym typeface="Symbol" pitchFamily="18" charset="2"/>
      </a:defRPr>
    </a:lvl3pPr>
    <a:lvl4pPr marL="1371600" algn="l" rtl="0" fontAlgn="base">
      <a:spcBef>
        <a:spcPct val="50000"/>
      </a:spcBef>
      <a:spcAft>
        <a:spcPct val="0"/>
      </a:spcAft>
      <a:defRPr i="1" kern="1200">
        <a:solidFill>
          <a:schemeClr val="bg1"/>
        </a:solidFill>
        <a:latin typeface="Arial" charset="0"/>
        <a:ea typeface="+mn-ea"/>
        <a:cs typeface="+mn-cs"/>
        <a:sym typeface="Symbol" pitchFamily="18" charset="2"/>
      </a:defRPr>
    </a:lvl4pPr>
    <a:lvl5pPr marL="1828800" algn="l" rtl="0" fontAlgn="base">
      <a:spcBef>
        <a:spcPct val="50000"/>
      </a:spcBef>
      <a:spcAft>
        <a:spcPct val="0"/>
      </a:spcAft>
      <a:defRPr i="1" kern="1200">
        <a:solidFill>
          <a:schemeClr val="bg1"/>
        </a:solidFill>
        <a:latin typeface="Arial" charset="0"/>
        <a:ea typeface="+mn-ea"/>
        <a:cs typeface="+mn-cs"/>
        <a:sym typeface="Symbol" pitchFamily="18" charset="2"/>
      </a:defRPr>
    </a:lvl5pPr>
    <a:lvl6pPr marL="2286000" algn="l" defTabSz="914400" rtl="0" eaLnBrk="1" latinLnBrk="0" hangingPunct="1">
      <a:defRPr i="1" kern="1200">
        <a:solidFill>
          <a:schemeClr val="bg1"/>
        </a:solidFill>
        <a:latin typeface="Arial" charset="0"/>
        <a:ea typeface="+mn-ea"/>
        <a:cs typeface="+mn-cs"/>
        <a:sym typeface="Symbol" pitchFamily="18" charset="2"/>
      </a:defRPr>
    </a:lvl6pPr>
    <a:lvl7pPr marL="2743200" algn="l" defTabSz="914400" rtl="0" eaLnBrk="1" latinLnBrk="0" hangingPunct="1">
      <a:defRPr i="1" kern="1200">
        <a:solidFill>
          <a:schemeClr val="bg1"/>
        </a:solidFill>
        <a:latin typeface="Arial" charset="0"/>
        <a:ea typeface="+mn-ea"/>
        <a:cs typeface="+mn-cs"/>
        <a:sym typeface="Symbol" pitchFamily="18" charset="2"/>
      </a:defRPr>
    </a:lvl7pPr>
    <a:lvl8pPr marL="3200400" algn="l" defTabSz="914400" rtl="0" eaLnBrk="1" latinLnBrk="0" hangingPunct="1">
      <a:defRPr i="1" kern="1200">
        <a:solidFill>
          <a:schemeClr val="bg1"/>
        </a:solidFill>
        <a:latin typeface="Arial" charset="0"/>
        <a:ea typeface="+mn-ea"/>
        <a:cs typeface="+mn-cs"/>
        <a:sym typeface="Symbol" pitchFamily="18" charset="2"/>
      </a:defRPr>
    </a:lvl8pPr>
    <a:lvl9pPr marL="3657600" algn="l" defTabSz="914400" rtl="0" eaLnBrk="1" latinLnBrk="0" hangingPunct="1">
      <a:defRPr i="1" kern="1200">
        <a:solidFill>
          <a:schemeClr val="bg1"/>
        </a:solidFill>
        <a:latin typeface="Arial" charset="0"/>
        <a:ea typeface="+mn-ea"/>
        <a:cs typeface="+mn-cs"/>
        <a:sym typeface="Symbol" pitchFamily="18" charset="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99"/>
    <a:srgbClr val="006600"/>
    <a:srgbClr val="00CC00"/>
    <a:srgbClr val="FF0000"/>
    <a:srgbClr val="FFFF00"/>
    <a:srgbClr val="008080"/>
    <a:srgbClr val="9966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6" autoAdjust="0"/>
    <p:restoredTop sz="94595" autoAdjust="0"/>
  </p:normalViewPr>
  <p:slideViewPr>
    <p:cSldViewPr>
      <p:cViewPr varScale="1">
        <p:scale>
          <a:sx n="69" d="100"/>
          <a:sy n="69" d="100"/>
        </p:scale>
        <p:origin x="-5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1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465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26465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11D7D22-2A62-4CAC-92D9-2478880F02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704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896938" y="731838"/>
            <a:ext cx="4875212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632325"/>
            <a:ext cx="5335588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71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465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71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26465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D366219-6883-4B48-AD87-36BF03CAB23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A98D04-5A7C-4295-95C7-7D736CF03599}" type="slidenum">
              <a:rPr lang="fr-FR" smtClean="0"/>
              <a:pPr/>
              <a:t>20</a:t>
            </a:fld>
            <a:endParaRPr lang="fr-FR" smtClean="0"/>
          </a:p>
        </p:txBody>
      </p:sp>
      <p:sp>
        <p:nvSpPr>
          <p:cNvPr id="88067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895350" y="731838"/>
            <a:ext cx="4876800" cy="36576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633913"/>
            <a:ext cx="5335588" cy="4387850"/>
          </a:xfrm>
          <a:noFill/>
          <a:ln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1A28B-3303-4B8B-ABE3-C3AC231A5B8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B13B3-E971-4CAD-B280-EF769D51FD9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1AAC7-5324-47E5-8AD6-6AF0673EC4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47CE8-76B1-4B20-9C2E-CFCBB5FD806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874EC-D434-4D83-BB78-554D7773551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5E165D-D331-4E01-8726-42611B6D2E6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D1176-DB47-43CD-B15B-19E3954162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8B2B2-E468-48FD-97DB-E9686A565DE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82D05-DB10-437B-98D6-12E0DB92BE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9AD75-AC1C-4FDB-BE4D-2FEE945F411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4E9F3-A8B8-417A-AAC7-5882A1A3FF4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A44F9-AE58-4EE2-A8CB-D324246270D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ECA1A-869F-4AC2-BC41-CBC27722D5A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52B6B-B8EB-4802-B40A-20D0321595C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D86F329-C8E1-4123-92CE-C83919BCB56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Graphique_Microsoft_Office_Excel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ozkBd2p2piU&amp;feature=related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III - Tassement et Régénération du sol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9"/>
          <p:cNvGrpSpPr>
            <a:grpSpLocks/>
          </p:cNvGrpSpPr>
          <p:nvPr/>
        </p:nvGrpSpPr>
        <p:grpSpPr bwMode="auto">
          <a:xfrm>
            <a:off x="2051050" y="4137025"/>
            <a:ext cx="5041900" cy="2655888"/>
            <a:chOff x="1156" y="2606"/>
            <a:chExt cx="3176" cy="1673"/>
          </a:xfrm>
        </p:grpSpPr>
        <p:pic>
          <p:nvPicPr>
            <p:cNvPr id="13322" name="Picture 10" descr="tassement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56" y="2606"/>
              <a:ext cx="3176" cy="1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3" name="Text Box 15"/>
            <p:cNvSpPr txBox="1">
              <a:spLocks noChangeArrowheads="1"/>
            </p:cNvSpPr>
            <p:nvPr/>
          </p:nvSpPr>
          <p:spPr bwMode="auto">
            <a:xfrm>
              <a:off x="2154" y="3533"/>
              <a:ext cx="1270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Passage d’épandeur au printemps</a:t>
              </a:r>
            </a:p>
          </p:txBody>
        </p:sp>
      </p:grpSp>
      <p:grpSp>
        <p:nvGrpSpPr>
          <p:cNvPr id="13315" name="Group 21"/>
          <p:cNvGrpSpPr>
            <a:grpSpLocks/>
          </p:cNvGrpSpPr>
          <p:nvPr/>
        </p:nvGrpSpPr>
        <p:grpSpPr bwMode="auto">
          <a:xfrm>
            <a:off x="827088" y="188913"/>
            <a:ext cx="2808287" cy="3740150"/>
            <a:chOff x="158" y="119"/>
            <a:chExt cx="1769" cy="2356"/>
          </a:xfrm>
        </p:grpSpPr>
        <p:pic>
          <p:nvPicPr>
            <p:cNvPr id="13320" name="Picture 7" descr="tassement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" y="119"/>
              <a:ext cx="1769" cy="2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1" name="Text Box 16"/>
            <p:cNvSpPr txBox="1">
              <a:spLocks noChangeArrowheads="1"/>
            </p:cNvSpPr>
            <p:nvPr/>
          </p:nvSpPr>
          <p:spPr bwMode="auto">
            <a:xfrm>
              <a:off x="385" y="1298"/>
              <a:ext cx="127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Semelle de labour</a:t>
              </a:r>
            </a:p>
          </p:txBody>
        </p:sp>
      </p:grpSp>
      <p:grpSp>
        <p:nvGrpSpPr>
          <p:cNvPr id="13316" name="Group 20"/>
          <p:cNvGrpSpPr>
            <a:grpSpLocks/>
          </p:cNvGrpSpPr>
          <p:nvPr/>
        </p:nvGrpSpPr>
        <p:grpSpPr bwMode="auto">
          <a:xfrm>
            <a:off x="5416550" y="260350"/>
            <a:ext cx="2827338" cy="3600450"/>
            <a:chOff x="2971" y="164"/>
            <a:chExt cx="1781" cy="2268"/>
          </a:xfrm>
        </p:grpSpPr>
        <p:pic>
          <p:nvPicPr>
            <p:cNvPr id="13318" name="Picture 13" descr="tasselmen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71" y="164"/>
              <a:ext cx="1781" cy="2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9" name="Text Box 18"/>
            <p:cNvSpPr txBox="1">
              <a:spLocks noChangeArrowheads="1"/>
            </p:cNvSpPr>
            <p:nvPr/>
          </p:nvSpPr>
          <p:spPr bwMode="auto">
            <a:xfrm>
              <a:off x="3288" y="1480"/>
              <a:ext cx="127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Zone tassée </a:t>
              </a:r>
            </a:p>
          </p:txBody>
        </p:sp>
      </p:grpSp>
      <p:sp>
        <p:nvSpPr>
          <p:cNvPr id="13317" name="Text Box 22"/>
          <p:cNvSpPr txBox="1">
            <a:spLocks noChangeArrowheads="1"/>
          </p:cNvSpPr>
          <p:nvPr/>
        </p:nvSpPr>
        <p:spPr bwMode="auto">
          <a:xfrm>
            <a:off x="6697663" y="6548438"/>
            <a:ext cx="26273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600"/>
              <a:t>Source : TCS n°35, 2005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88913"/>
            <a:ext cx="8229600" cy="5937250"/>
          </a:xfrm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4716463" y="6237288"/>
            <a:ext cx="3887787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Source : Hamza et Anderson,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Profils des principaux cas d’ornières</a:t>
            </a:r>
          </a:p>
        </p:txBody>
      </p:sp>
      <p:pic>
        <p:nvPicPr>
          <p:cNvPr id="15363" name="Picture 3" descr="diapo25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71550" y="1557338"/>
            <a:ext cx="4195763" cy="5068887"/>
          </a:xfrm>
          <a:noFill/>
        </p:spPr>
      </p:pic>
      <p:sp>
        <p:nvSpPr>
          <p:cNvPr id="15364" name="Line 4"/>
          <p:cNvSpPr>
            <a:spLocks noChangeShapeType="1"/>
          </p:cNvSpPr>
          <p:nvPr/>
        </p:nvSpPr>
        <p:spPr bwMode="auto">
          <a:xfrm flipH="1">
            <a:off x="4714875" y="4508500"/>
            <a:ext cx="2016125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flipH="1">
            <a:off x="4787900" y="4508500"/>
            <a:ext cx="1943100" cy="151288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588125" y="4267200"/>
            <a:ext cx="180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400" i="0">
                <a:solidFill>
                  <a:srgbClr val="FFFF00"/>
                </a:solidFill>
              </a:rPr>
              <a:t>Tassement</a:t>
            </a:r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4787900" y="2565400"/>
            <a:ext cx="19431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299200" y="2276475"/>
            <a:ext cx="1800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400" i="0">
                <a:solidFill>
                  <a:srgbClr val="FF0000"/>
                </a:solidFill>
              </a:rPr>
              <a:t>Fluage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5437188" y="6154738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Source : Vinatier et al. 1988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Conséquences agronomiques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4284663" y="1571625"/>
            <a:ext cx="4475162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3200" i="0"/>
              <a:t>Racine de luzerne dans un sol bien structuré</a:t>
            </a:r>
          </a:p>
        </p:txBody>
      </p:sp>
      <p:pic>
        <p:nvPicPr>
          <p:cNvPr id="16388" name="Picture 5" descr="Racine Luzerne PC1H5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538288"/>
            <a:ext cx="3095625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6" descr="Racine Luzerne PC1H5L3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875" y="3635375"/>
            <a:ext cx="3851275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Rectangle 7"/>
          <p:cNvSpPr>
            <a:spLocks noChangeArrowheads="1"/>
          </p:cNvSpPr>
          <p:nvPr/>
        </p:nvSpPr>
        <p:spPr bwMode="auto">
          <a:xfrm>
            <a:off x="900113" y="4733925"/>
            <a:ext cx="35385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3200" i="0"/>
              <a:t>Racine de luzerne dans un sol compacté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Conséquences environnementales</a:t>
            </a:r>
          </a:p>
        </p:txBody>
      </p:sp>
      <p:sp>
        <p:nvSpPr>
          <p:cNvPr id="1741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Réduction de la porosité : </a:t>
            </a:r>
          </a:p>
          <a:p>
            <a:pPr lvl="1" eaLnBrk="1" hangingPunct="1"/>
            <a:r>
              <a:rPr lang="fr-FR" smtClean="0"/>
              <a:t>Modifications conditions eau, température …</a:t>
            </a:r>
          </a:p>
          <a:p>
            <a:pPr lvl="2" eaLnBrk="1" hangingPunct="1"/>
            <a:r>
              <a:rPr lang="fr-FR" smtClean="0"/>
              <a:t>Cycles des éléments (N, C)</a:t>
            </a:r>
          </a:p>
          <a:p>
            <a:pPr lvl="2" eaLnBrk="1" hangingPunct="1"/>
            <a:r>
              <a:rPr lang="fr-FR" smtClean="0"/>
              <a:t>Vie du sol : ‘dépollution’, stockage du C</a:t>
            </a:r>
          </a:p>
          <a:p>
            <a:pPr lvl="2" eaLnBrk="1" hangingPunct="1"/>
            <a:r>
              <a:rPr lang="fr-FR" smtClean="0"/>
              <a:t>Emissions de gaz : CH</a:t>
            </a:r>
            <a:r>
              <a:rPr lang="fr-FR" baseline="-25000" smtClean="0"/>
              <a:t>4</a:t>
            </a:r>
            <a:r>
              <a:rPr lang="fr-FR" smtClean="0"/>
              <a:t>, N</a:t>
            </a:r>
            <a:r>
              <a:rPr lang="fr-FR" baseline="-25000" smtClean="0"/>
              <a:t>2</a:t>
            </a:r>
            <a:r>
              <a:rPr lang="fr-FR" smtClean="0"/>
              <a:t>O….</a:t>
            </a:r>
          </a:p>
          <a:p>
            <a:pPr eaLnBrk="1" hangingPunct="1"/>
            <a:r>
              <a:rPr lang="fr-FR" smtClean="0"/>
              <a:t>Résistance : </a:t>
            </a:r>
          </a:p>
          <a:p>
            <a:pPr lvl="1" eaLnBrk="1" hangingPunct="1"/>
            <a:r>
              <a:rPr lang="fr-FR" smtClean="0"/>
              <a:t>Augmentation énergie nécessaire au travail du sol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Les différents outils et méthodes au champ…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2060575"/>
            <a:ext cx="8229600" cy="4525963"/>
          </a:xfrm>
        </p:spPr>
        <p:txBody>
          <a:bodyPr/>
          <a:lstStyle/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La résistance à la pénétration,</a:t>
            </a:r>
          </a:p>
          <a:p>
            <a:pPr eaLnBrk="1" hangingPunct="1">
              <a:spcBef>
                <a:spcPct val="60000"/>
              </a:spcBef>
            </a:pPr>
            <a:r>
              <a:rPr lang="fr-FR" smtClean="0"/>
              <a:t>La densité apparente,</a:t>
            </a:r>
          </a:p>
          <a:p>
            <a:pPr eaLnBrk="1" hangingPunct="1">
              <a:spcBef>
                <a:spcPct val="60000"/>
              </a:spcBef>
            </a:pPr>
            <a:r>
              <a:rPr lang="fr-FR" smtClean="0"/>
              <a:t>Le profil cultural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362950" cy="1143000"/>
          </a:xfrm>
        </p:spPr>
        <p:txBody>
          <a:bodyPr/>
          <a:lstStyle/>
          <a:p>
            <a:pPr eaLnBrk="1" hangingPunct="1"/>
            <a:r>
              <a:rPr lang="fr-FR" sz="4000" smtClean="0"/>
              <a:t>Méthode des cylindres : densité apparente</a:t>
            </a:r>
          </a:p>
        </p:txBody>
      </p:sp>
      <p:pic>
        <p:nvPicPr>
          <p:cNvPr id="19459" name="Picture 7" descr="cylindre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7663" y="1484313"/>
            <a:ext cx="5907087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Calcul de la densité apparente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323850" y="1700213"/>
            <a:ext cx="8064500" cy="4851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fr-FR" sz="2400" i="0"/>
          </a:p>
          <a:p>
            <a:pPr algn="ctr"/>
            <a:r>
              <a:rPr lang="fr-FR" sz="7200"/>
              <a:t></a:t>
            </a:r>
            <a:r>
              <a:rPr lang="fr-FR" sz="6000" baseline="-25000"/>
              <a:t>b</a:t>
            </a:r>
            <a:r>
              <a:rPr lang="fr-FR" sz="7200" i="0"/>
              <a:t> </a:t>
            </a:r>
            <a:r>
              <a:rPr lang="fr-FR" sz="4800" i="0"/>
              <a:t>= Ms / Vt</a:t>
            </a:r>
          </a:p>
          <a:p>
            <a:pPr algn="ctr"/>
            <a:endParaRPr lang="fr-FR" sz="2400" i="0"/>
          </a:p>
          <a:p>
            <a:pPr algn="ctr"/>
            <a:r>
              <a:rPr lang="fr-FR" sz="2400" i="0"/>
              <a:t>Avec : Ms = Masse Solide</a:t>
            </a:r>
          </a:p>
          <a:p>
            <a:pPr algn="ctr"/>
            <a:r>
              <a:rPr lang="fr-FR" sz="2400" i="0"/>
              <a:t>        Vt = Volume total</a:t>
            </a:r>
          </a:p>
          <a:p>
            <a:r>
              <a:rPr lang="fr-FR" sz="2400" i="0"/>
              <a:t>		    Unité : g/cm</a:t>
            </a:r>
            <a:r>
              <a:rPr lang="fr-FR" sz="2400" i="0" baseline="30000"/>
              <a:t>3</a:t>
            </a:r>
          </a:p>
          <a:p>
            <a:pPr algn="ctr"/>
            <a:endParaRPr lang="fr-FR" sz="2400" i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Relation porosité – densité apparente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>
            <p:ph idx="1"/>
          </p:nvPr>
        </p:nvGraphicFramePr>
        <p:xfrm>
          <a:off x="1331913" y="1816100"/>
          <a:ext cx="6480175" cy="4092575"/>
        </p:xfrm>
        <a:graphic>
          <a:graphicData uri="http://schemas.openxmlformats.org/presentationml/2006/ole">
            <p:oleObj spid="_x0000_s1026" name="Graphique" r:id="rId3" imgW="3695531" imgH="2333657" progId="Excel.Chart.8">
              <p:embed/>
            </p:oleObj>
          </a:graphicData>
        </a:graphic>
      </p:graphicFrame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6372225" y="1125538"/>
            <a:ext cx="2016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fr-FR" i="0">
              <a:solidFill>
                <a:schemeClr val="tx1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3303588" y="5921375"/>
            <a:ext cx="3384550" cy="5889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3200" b="1"/>
              <a:t></a:t>
            </a:r>
            <a:r>
              <a:rPr lang="fr-FR" sz="3200" i="0"/>
              <a:t> = 1 - </a:t>
            </a:r>
            <a:r>
              <a:rPr lang="fr-FR" sz="3200" b="1" i="0"/>
              <a:t></a:t>
            </a:r>
            <a:r>
              <a:rPr lang="fr-FR" sz="3200" b="1" i="0" baseline="-25000"/>
              <a:t>b</a:t>
            </a:r>
            <a:r>
              <a:rPr lang="fr-FR" sz="3200" i="0"/>
              <a:t>/ </a:t>
            </a:r>
            <a:r>
              <a:rPr lang="fr-FR" sz="3200" i="0" baseline="-25000"/>
              <a:t>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/>
          <p:cNvSpPr>
            <a:spLocks noChangeArrowheads="1"/>
          </p:cNvSpPr>
          <p:nvPr/>
        </p:nvSpPr>
        <p:spPr bwMode="auto">
          <a:xfrm>
            <a:off x="1746250" y="692150"/>
            <a:ext cx="3097213" cy="3887788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4067175" y="1700213"/>
            <a:ext cx="3097213" cy="2892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08" name="AutoShape 4"/>
          <p:cNvSpPr>
            <a:spLocks noChangeArrowheads="1"/>
          </p:cNvSpPr>
          <p:nvPr/>
        </p:nvSpPr>
        <p:spPr bwMode="auto">
          <a:xfrm>
            <a:off x="4841875" y="1700213"/>
            <a:ext cx="1581150" cy="720725"/>
          </a:xfrm>
          <a:prstGeom prst="parallelogram">
            <a:avLst>
              <a:gd name="adj" fmla="val 104451"/>
            </a:avLst>
          </a:prstGeom>
          <a:solidFill>
            <a:srgbClr val="9966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09" name="Freeform 5"/>
          <p:cNvSpPr>
            <a:spLocks/>
          </p:cNvSpPr>
          <p:nvPr/>
        </p:nvSpPr>
        <p:spPr bwMode="auto">
          <a:xfrm>
            <a:off x="4913313" y="2420938"/>
            <a:ext cx="792162" cy="287337"/>
          </a:xfrm>
          <a:custGeom>
            <a:avLst/>
            <a:gdLst>
              <a:gd name="T0" fmla="*/ 0 w 499"/>
              <a:gd name="T1" fmla="*/ 0 h 181"/>
              <a:gd name="T2" fmla="*/ 360362 w 499"/>
              <a:gd name="T3" fmla="*/ 287337 h 181"/>
              <a:gd name="T4" fmla="*/ 792162 w 499"/>
              <a:gd name="T5" fmla="*/ 0 h 181"/>
              <a:gd name="T6" fmla="*/ 0 60000 65536"/>
              <a:gd name="T7" fmla="*/ 0 60000 65536"/>
              <a:gd name="T8" fmla="*/ 0 60000 65536"/>
              <a:gd name="T9" fmla="*/ 0 w 499"/>
              <a:gd name="T10" fmla="*/ 0 h 181"/>
              <a:gd name="T11" fmla="*/ 499 w 499"/>
              <a:gd name="T12" fmla="*/ 181 h 1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9" h="181">
                <a:moveTo>
                  <a:pt x="0" y="0"/>
                </a:moveTo>
                <a:cubicBezTo>
                  <a:pt x="72" y="90"/>
                  <a:pt x="144" y="181"/>
                  <a:pt x="227" y="181"/>
                </a:cubicBezTo>
                <a:cubicBezTo>
                  <a:pt x="310" y="181"/>
                  <a:pt x="461" y="30"/>
                  <a:pt x="499" y="0"/>
                </a:cubicBezTo>
              </a:path>
            </a:pathLst>
          </a:cu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5053013" y="2254250"/>
            <a:ext cx="144462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5845175" y="2076450"/>
            <a:ext cx="144463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5316538" y="2025650"/>
            <a:ext cx="144462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6053138" y="1847850"/>
            <a:ext cx="144462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5583238" y="2322513"/>
            <a:ext cx="144462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5553075" y="1806575"/>
            <a:ext cx="144463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1754188" y="2276475"/>
            <a:ext cx="2295525" cy="22939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4049713" y="3068638"/>
            <a:ext cx="2398712" cy="150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2249488" y="1555750"/>
            <a:ext cx="1296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chemeClr val="tx1"/>
                </a:solidFill>
              </a:rPr>
              <a:t>EAU</a:t>
            </a: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4633913" y="2646363"/>
            <a:ext cx="12969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chemeClr val="tx1"/>
                </a:solidFill>
              </a:rPr>
              <a:t>EAU</a:t>
            </a:r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 flipV="1">
            <a:off x="6426200" y="2420938"/>
            <a:ext cx="7207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 flipV="1">
            <a:off x="4068763" y="1490663"/>
            <a:ext cx="811212" cy="76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2249488" y="3062288"/>
            <a:ext cx="12969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chemeClr val="tx1"/>
                </a:solidFill>
              </a:rPr>
              <a:t>SOL + AIR</a:t>
            </a:r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4625975" y="3500438"/>
            <a:ext cx="12969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chemeClr val="tx1"/>
                </a:solidFill>
              </a:rPr>
              <a:t>SOL + AIR</a:t>
            </a:r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3041650" y="44450"/>
            <a:ext cx="1296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chemeClr val="tx1"/>
                </a:solidFill>
              </a:rPr>
              <a:t>Normal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5489575" y="1052513"/>
            <a:ext cx="12969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chemeClr val="tx1"/>
                </a:solidFill>
              </a:rPr>
              <a:t>Tassé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79388" y="1987550"/>
            <a:ext cx="1439862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Sol : 49 %</a:t>
            </a:r>
          </a:p>
          <a:p>
            <a:r>
              <a:rPr lang="fr-FR" i="0"/>
              <a:t>EAU : 30%</a:t>
            </a:r>
          </a:p>
          <a:p>
            <a:r>
              <a:rPr lang="fr-FR" i="0"/>
              <a:t>AIR : 21%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7451725" y="2276475"/>
            <a:ext cx="1439863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Sol : 60 %</a:t>
            </a:r>
          </a:p>
          <a:p>
            <a:r>
              <a:rPr lang="fr-FR" i="0"/>
              <a:t>EAU : 30%</a:t>
            </a:r>
          </a:p>
          <a:p>
            <a:r>
              <a:rPr lang="fr-FR" i="0"/>
              <a:t>AIR : 10%</a:t>
            </a:r>
          </a:p>
        </p:txBody>
      </p:sp>
      <p:sp>
        <p:nvSpPr>
          <p:cNvPr id="21528" name="AutoShape 24"/>
          <p:cNvSpPr>
            <a:spLocks noChangeArrowheads="1"/>
          </p:cNvSpPr>
          <p:nvPr/>
        </p:nvSpPr>
        <p:spPr bwMode="auto">
          <a:xfrm>
            <a:off x="2627313" y="4148138"/>
            <a:ext cx="504825" cy="4318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29" name="AutoShape 25"/>
          <p:cNvSpPr>
            <a:spLocks noChangeArrowheads="1"/>
          </p:cNvSpPr>
          <p:nvPr/>
        </p:nvSpPr>
        <p:spPr bwMode="auto">
          <a:xfrm>
            <a:off x="5075238" y="4148138"/>
            <a:ext cx="504825" cy="4318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30" name="AutoShape 26"/>
          <p:cNvSpPr>
            <a:spLocks noChangeArrowheads="1"/>
          </p:cNvSpPr>
          <p:nvPr/>
        </p:nvSpPr>
        <p:spPr bwMode="auto">
          <a:xfrm>
            <a:off x="2627313" y="4724400"/>
            <a:ext cx="504825" cy="431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31" name="AutoShape 27"/>
          <p:cNvSpPr>
            <a:spLocks noChangeArrowheads="1"/>
          </p:cNvSpPr>
          <p:nvPr/>
        </p:nvSpPr>
        <p:spPr bwMode="auto">
          <a:xfrm>
            <a:off x="5003800" y="4724400"/>
            <a:ext cx="504825" cy="431800"/>
          </a:xfrm>
          <a:prstGeom prst="cube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32" name="Text Box 28"/>
          <p:cNvSpPr txBox="1">
            <a:spLocks noChangeArrowheads="1"/>
          </p:cNvSpPr>
          <p:nvPr/>
        </p:nvSpPr>
        <p:spPr bwMode="auto">
          <a:xfrm>
            <a:off x="2124075" y="5156200"/>
            <a:ext cx="1584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chemeClr val="tx1"/>
                </a:solidFill>
              </a:rPr>
              <a:t>1,3 g/cm</a:t>
            </a:r>
            <a:r>
              <a:rPr lang="fr-FR" i="0" baseline="30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533" name="Text Box 29"/>
          <p:cNvSpPr txBox="1">
            <a:spLocks noChangeArrowheads="1"/>
          </p:cNvSpPr>
          <p:nvPr/>
        </p:nvSpPr>
        <p:spPr bwMode="auto">
          <a:xfrm>
            <a:off x="4643438" y="5149850"/>
            <a:ext cx="1584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chemeClr val="tx1"/>
                </a:solidFill>
              </a:rPr>
              <a:t>1,6 g/cm</a:t>
            </a:r>
            <a:r>
              <a:rPr lang="fr-FR" i="0" baseline="30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611188" y="4797425"/>
            <a:ext cx="1152525" cy="10080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35" name="Oval 31"/>
          <p:cNvSpPr>
            <a:spLocks noChangeArrowheads="1"/>
          </p:cNvSpPr>
          <p:nvPr/>
        </p:nvSpPr>
        <p:spPr bwMode="auto">
          <a:xfrm>
            <a:off x="827088" y="5084763"/>
            <a:ext cx="144462" cy="144462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1042988" y="5300663"/>
            <a:ext cx="144462" cy="144462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37" name="Oval 33"/>
          <p:cNvSpPr>
            <a:spLocks noChangeArrowheads="1"/>
          </p:cNvSpPr>
          <p:nvPr/>
        </p:nvSpPr>
        <p:spPr bwMode="auto">
          <a:xfrm>
            <a:off x="1258888" y="5516563"/>
            <a:ext cx="144462" cy="144462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38" name="Oval 34"/>
          <p:cNvSpPr>
            <a:spLocks noChangeArrowheads="1"/>
          </p:cNvSpPr>
          <p:nvPr/>
        </p:nvSpPr>
        <p:spPr bwMode="auto">
          <a:xfrm>
            <a:off x="1187450" y="4941888"/>
            <a:ext cx="144463" cy="144462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39" name="Oval 35"/>
          <p:cNvSpPr>
            <a:spLocks noChangeArrowheads="1"/>
          </p:cNvSpPr>
          <p:nvPr/>
        </p:nvSpPr>
        <p:spPr bwMode="auto">
          <a:xfrm>
            <a:off x="1403350" y="5157788"/>
            <a:ext cx="144463" cy="144462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0" name="Oval 36"/>
          <p:cNvSpPr>
            <a:spLocks noChangeArrowheads="1"/>
          </p:cNvSpPr>
          <p:nvPr/>
        </p:nvSpPr>
        <p:spPr bwMode="auto">
          <a:xfrm>
            <a:off x="755650" y="5373688"/>
            <a:ext cx="144463" cy="144462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1" name="Oval 37"/>
          <p:cNvSpPr>
            <a:spLocks noChangeArrowheads="1"/>
          </p:cNvSpPr>
          <p:nvPr/>
        </p:nvSpPr>
        <p:spPr bwMode="auto">
          <a:xfrm>
            <a:off x="1403350" y="5373688"/>
            <a:ext cx="144463" cy="144462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2" name="Oval 38"/>
          <p:cNvSpPr>
            <a:spLocks noChangeArrowheads="1"/>
          </p:cNvSpPr>
          <p:nvPr/>
        </p:nvSpPr>
        <p:spPr bwMode="auto">
          <a:xfrm>
            <a:off x="971550" y="5589588"/>
            <a:ext cx="144463" cy="144462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3" name="Oval 39"/>
          <p:cNvSpPr>
            <a:spLocks noChangeArrowheads="1"/>
          </p:cNvSpPr>
          <p:nvPr/>
        </p:nvSpPr>
        <p:spPr bwMode="auto">
          <a:xfrm>
            <a:off x="6588125" y="4941888"/>
            <a:ext cx="792163" cy="7921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4" name="Oval 40"/>
          <p:cNvSpPr>
            <a:spLocks noChangeArrowheads="1"/>
          </p:cNvSpPr>
          <p:nvPr/>
        </p:nvSpPr>
        <p:spPr bwMode="auto">
          <a:xfrm>
            <a:off x="6732588" y="5013325"/>
            <a:ext cx="144462" cy="144463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5" name="Oval 41"/>
          <p:cNvSpPr>
            <a:spLocks noChangeArrowheads="1"/>
          </p:cNvSpPr>
          <p:nvPr/>
        </p:nvSpPr>
        <p:spPr bwMode="auto">
          <a:xfrm>
            <a:off x="6875463" y="5229225"/>
            <a:ext cx="144462" cy="144463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6" name="Oval 42"/>
          <p:cNvSpPr>
            <a:spLocks noChangeArrowheads="1"/>
          </p:cNvSpPr>
          <p:nvPr/>
        </p:nvSpPr>
        <p:spPr bwMode="auto">
          <a:xfrm>
            <a:off x="7019925" y="5445125"/>
            <a:ext cx="144463" cy="144463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7" name="Oval 43"/>
          <p:cNvSpPr>
            <a:spLocks noChangeArrowheads="1"/>
          </p:cNvSpPr>
          <p:nvPr/>
        </p:nvSpPr>
        <p:spPr bwMode="auto">
          <a:xfrm>
            <a:off x="6948488" y="5013325"/>
            <a:ext cx="144462" cy="144463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8" name="Oval 44"/>
          <p:cNvSpPr>
            <a:spLocks noChangeArrowheads="1"/>
          </p:cNvSpPr>
          <p:nvPr/>
        </p:nvSpPr>
        <p:spPr bwMode="auto">
          <a:xfrm>
            <a:off x="7092950" y="5086350"/>
            <a:ext cx="144463" cy="144463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49" name="Oval 45"/>
          <p:cNvSpPr>
            <a:spLocks noChangeArrowheads="1"/>
          </p:cNvSpPr>
          <p:nvPr/>
        </p:nvSpPr>
        <p:spPr bwMode="auto">
          <a:xfrm>
            <a:off x="6659563" y="5302250"/>
            <a:ext cx="144462" cy="144463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50" name="Oval 46"/>
          <p:cNvSpPr>
            <a:spLocks noChangeArrowheads="1"/>
          </p:cNvSpPr>
          <p:nvPr/>
        </p:nvSpPr>
        <p:spPr bwMode="auto">
          <a:xfrm>
            <a:off x="7164388" y="5302250"/>
            <a:ext cx="144462" cy="144463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51" name="Oval 47"/>
          <p:cNvSpPr>
            <a:spLocks noChangeArrowheads="1"/>
          </p:cNvSpPr>
          <p:nvPr/>
        </p:nvSpPr>
        <p:spPr bwMode="auto">
          <a:xfrm>
            <a:off x="6875463" y="5518150"/>
            <a:ext cx="144462" cy="144463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52" name="AutoShape 48"/>
          <p:cNvSpPr>
            <a:spLocks/>
          </p:cNvSpPr>
          <p:nvPr/>
        </p:nvSpPr>
        <p:spPr bwMode="auto">
          <a:xfrm rot="5400000">
            <a:off x="3990182" y="3461543"/>
            <a:ext cx="431800" cy="4392613"/>
          </a:xfrm>
          <a:prstGeom prst="rightBrace">
            <a:avLst>
              <a:gd name="adj1" fmla="val 847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553" name="Text Box 49"/>
          <p:cNvSpPr txBox="1">
            <a:spLocks noChangeArrowheads="1"/>
          </p:cNvSpPr>
          <p:nvPr/>
        </p:nvSpPr>
        <p:spPr bwMode="auto">
          <a:xfrm>
            <a:off x="3059113" y="6015038"/>
            <a:ext cx="2447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chemeClr val="tx1"/>
                </a:solidFill>
              </a:rPr>
              <a:t>Densité apparente </a:t>
            </a:r>
            <a:endParaRPr lang="el-GR" i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III – Tassement et Régénération des sols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>
                <a:solidFill>
                  <a:srgbClr val="FFFF00"/>
                </a:solidFill>
              </a:rPr>
              <a:t>Phénomène de tassement des sols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>
                <a:solidFill>
                  <a:srgbClr val="FFFF00"/>
                </a:solidFill>
              </a:rPr>
              <a:t>Rappel : structure du sol, porosité du sol et définition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Action due à l’homme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endParaRPr lang="fr-FR" sz="18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Propriété du sol : sensibilité au tassement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 comportement mécanique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Facteurs influençant le tassement</a:t>
            </a:r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Régénération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Naturelle des sols sous l’action du climat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Vie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Les pratiques pour ne pas tasser ou décompacter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limat 2511 mat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423863"/>
            <a:ext cx="7845425" cy="588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763713" y="830263"/>
            <a:ext cx="54721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3200" b="1" i="0">
                <a:solidFill>
                  <a:schemeClr val="tx1"/>
                </a:solidFill>
              </a:rPr>
              <a:t>Profil cultural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38" name="Picture 2" descr="A T2 combrée le 08-11-07 transform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763588"/>
            <a:ext cx="8856663" cy="451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4151313" y="3036888"/>
            <a:ext cx="384175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pic>
        <p:nvPicPr>
          <p:cNvPr id="270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8888" y="692150"/>
            <a:ext cx="611981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0341" name="Line 5"/>
          <p:cNvSpPr>
            <a:spLocks noChangeShapeType="1"/>
          </p:cNvSpPr>
          <p:nvPr/>
        </p:nvSpPr>
        <p:spPr bwMode="auto">
          <a:xfrm>
            <a:off x="1524000" y="1008063"/>
            <a:ext cx="0" cy="442118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70342" name="Text Box 6"/>
          <p:cNvSpPr txBox="1">
            <a:spLocks noChangeArrowheads="1"/>
          </p:cNvSpPr>
          <p:nvPr/>
        </p:nvSpPr>
        <p:spPr bwMode="auto">
          <a:xfrm>
            <a:off x="1620838" y="1112838"/>
            <a:ext cx="1757362" cy="9159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b="1" i="0">
                <a:solidFill>
                  <a:srgbClr val="3366FF"/>
                </a:solidFill>
              </a:rPr>
              <a:t>Stratification de la Matière Organique</a:t>
            </a:r>
          </a:p>
        </p:txBody>
      </p:sp>
      <p:sp>
        <p:nvSpPr>
          <p:cNvPr id="270343" name="Oval 7"/>
          <p:cNvSpPr>
            <a:spLocks noChangeArrowheads="1"/>
          </p:cNvSpPr>
          <p:nvPr/>
        </p:nvSpPr>
        <p:spPr bwMode="auto">
          <a:xfrm>
            <a:off x="3595688" y="2205038"/>
            <a:ext cx="2987675" cy="2081212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70344" name="Text Box 8"/>
          <p:cNvSpPr txBox="1">
            <a:spLocks noChangeArrowheads="1"/>
          </p:cNvSpPr>
          <p:nvPr/>
        </p:nvSpPr>
        <p:spPr bwMode="auto">
          <a:xfrm>
            <a:off x="4125913" y="3571875"/>
            <a:ext cx="1976437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b="1" i="0">
                <a:solidFill>
                  <a:srgbClr val="3366FF"/>
                </a:solidFill>
              </a:rPr>
              <a:t>Zone de compaction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3348038" y="6302375"/>
            <a:ext cx="5688012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Source : M. Cannavaccuiolo, 2006 et J. Peigné, 2006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1" grpId="0" animBg="1"/>
      <p:bldP spid="270342" grpId="0" animBg="1"/>
      <p:bldP spid="270343" grpId="0" animBg="1"/>
      <p:bldP spid="2703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III – Tassement et Régénération des sols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Phénomène de tassement des sols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Rappel : structure du sol, porosité du sol et définition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Action due à l’homme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endParaRPr lang="fr-FR" sz="18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>
                <a:solidFill>
                  <a:srgbClr val="FFFF00"/>
                </a:solidFill>
              </a:rPr>
              <a:t>Propriété du sol : sensibilité au tassement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>
                <a:solidFill>
                  <a:srgbClr val="FFFF00"/>
                </a:solidFill>
              </a:rPr>
              <a:t>Le comportement mécanique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Facteurs influençant le tassement</a:t>
            </a:r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Régénération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Naturelle des sols sous l’action du climat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Vie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Les pratiques pour ne pas tasser ou décompacter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 comportement mécanique des sols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Définitions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fr-FR" b="1" smtClean="0"/>
              <a:t>La cohésion</a:t>
            </a:r>
            <a:r>
              <a:rPr lang="fr-FR" smtClean="0"/>
              <a:t> : </a:t>
            </a:r>
            <a:r>
              <a:rPr lang="fr-FR" sz="2000" smtClean="0"/>
              <a:t>c’est la résistance à la rupture des liaisons existant entre les éléments structuraux, la cohésion augmente si l’humidité diminue.</a:t>
            </a:r>
          </a:p>
          <a:p>
            <a:pPr algn="just" eaLnBrk="1" hangingPunct="1"/>
            <a:endParaRPr lang="fr-FR" sz="2000" b="1" smtClean="0"/>
          </a:p>
          <a:p>
            <a:pPr algn="just" eaLnBrk="1" hangingPunct="1"/>
            <a:r>
              <a:rPr lang="fr-FR" b="1" smtClean="0"/>
              <a:t>L’adhésivité </a:t>
            </a:r>
            <a:r>
              <a:rPr lang="fr-FR" smtClean="0"/>
              <a:t>: </a:t>
            </a:r>
            <a:r>
              <a:rPr lang="fr-FR" sz="2000" smtClean="0"/>
              <a:t>c’est l’adhérence de la terre aux pièces travaillantes, elle augmente avec l’humidité jusqu’à un maximum, à partir de ce dernier la terre est trop humide pour être travaillée (portance trop faible en particulier). </a:t>
            </a:r>
          </a:p>
          <a:p>
            <a:pPr algn="just" eaLnBrk="1" hangingPunct="1"/>
            <a:endParaRPr lang="fr-FR" sz="2000" b="1" smtClean="0"/>
          </a:p>
          <a:p>
            <a:pPr algn="just" eaLnBrk="1" hangingPunct="1"/>
            <a:r>
              <a:rPr lang="fr-FR" b="1" smtClean="0"/>
              <a:t>La plasticité</a:t>
            </a:r>
            <a:r>
              <a:rPr lang="fr-FR" smtClean="0"/>
              <a:t> : </a:t>
            </a:r>
            <a:r>
              <a:rPr lang="fr-FR" sz="2000" smtClean="0"/>
              <a:t>c’est l’aptitude du matériau à une déformation permanente, elle augmente avec l’humidité. Comme l’adhésivité, elle n’existe pas pour les sables.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Propriétés mécaniques</a:t>
            </a:r>
            <a:br>
              <a:rPr lang="fr-FR" sz="4000" smtClean="0"/>
            </a:br>
            <a:r>
              <a:rPr lang="fr-FR" sz="4000" smtClean="0"/>
              <a:t> du matériau terre</a:t>
            </a:r>
          </a:p>
        </p:txBody>
      </p:sp>
      <p:graphicFrame>
        <p:nvGraphicFramePr>
          <p:cNvPr id="223235" name="Group 3"/>
          <p:cNvGraphicFramePr>
            <a:graphicFrameLocks noGrp="1"/>
          </p:cNvGraphicFramePr>
          <p:nvPr>
            <p:ph idx="1"/>
          </p:nvPr>
        </p:nvGraphicFramePr>
        <p:xfrm>
          <a:off x="468313" y="1628775"/>
          <a:ext cx="8229600" cy="4752787"/>
        </p:xfrm>
        <a:graphic>
          <a:graphicData uri="http://schemas.openxmlformats.org/drawingml/2006/table">
            <a:tbl>
              <a:tblPr/>
              <a:tblGrid>
                <a:gridCol w="3505200"/>
                <a:gridCol w="4724400"/>
              </a:tblGrid>
              <a:tr h="7905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Propriétés mécaniques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790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Importance agronomique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4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Cohésion</a:t>
                      </a:r>
                      <a:r>
                        <a:rPr kumimoji="0" lang="fr-F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: </a:t>
                      </a: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résistance à la rupture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Difficulté d’émiettement, surtout en conditions sèches: puissance de traction nécessaire, risques de casse, préparation du lit de semence difficile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4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Plasticité </a:t>
                      </a:r>
                      <a:r>
                        <a:rPr kumimoji="0" lang="fr-F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aptitude à une déformation permanente sous l’action d’une pression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Réalisation de labours moulés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Risque de lissage, de tassement sous le passage des roues et au contact des pièces travaillantes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5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Rugosité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Usure des outils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4429125" y="6375400"/>
            <a:ext cx="43195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/>
              <a:t>Source : C. DURR et al. 1979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Etat du sol en fonction de l’humidité</a:t>
            </a:r>
          </a:p>
        </p:txBody>
      </p:sp>
      <p:graphicFrame>
        <p:nvGraphicFramePr>
          <p:cNvPr id="219139" name="Group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541776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3152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Etat Cohérent</a:t>
                      </a:r>
                      <a:r>
                        <a:rPr kumimoji="0" 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Terre sèche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Présence nécessaire d’élément ayant un pouvoir ciment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Propriétés 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 Résistance élevée à la rupture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 Éléments n’adhèrent pas entre eux si pression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 Pas d’adhérence aux outils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Etat Plastique</a:t>
                      </a:r>
                      <a:r>
                        <a:rPr kumimoji="0" 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Terre humide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fonction de la teneur en argile et matière organique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Propriétés 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 Déformation permanente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 Rupture possible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 Éléments peuvent se ressouder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 Terre peut adhérer aux outils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charset="0"/>
                        </a:rPr>
                        <a:t>Etat liquide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Terre très humide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déformations réversibles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= boue qui s’étale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Pas d’adhérence aux pièces métalliques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684" name="Line 15"/>
          <p:cNvSpPr>
            <a:spLocks noChangeShapeType="1"/>
          </p:cNvSpPr>
          <p:nvPr/>
        </p:nvSpPr>
        <p:spPr bwMode="auto">
          <a:xfrm>
            <a:off x="468313" y="5157788"/>
            <a:ext cx="8351837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28685" name="Text Box 16"/>
          <p:cNvSpPr txBox="1">
            <a:spLocks noChangeArrowheads="1"/>
          </p:cNvSpPr>
          <p:nvPr/>
        </p:nvSpPr>
        <p:spPr bwMode="auto">
          <a:xfrm>
            <a:off x="7380288" y="4724400"/>
            <a:ext cx="1476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Humidité</a:t>
            </a:r>
          </a:p>
        </p:txBody>
      </p:sp>
      <p:sp>
        <p:nvSpPr>
          <p:cNvPr id="28686" name="Text Box 17"/>
          <p:cNvSpPr txBox="1">
            <a:spLocks noChangeArrowheads="1"/>
          </p:cNvSpPr>
          <p:nvPr/>
        </p:nvSpPr>
        <p:spPr bwMode="auto">
          <a:xfrm>
            <a:off x="2339975" y="6029325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b="1" i="0"/>
              <a:t>L. I. P.</a:t>
            </a:r>
          </a:p>
        </p:txBody>
      </p:sp>
      <p:sp>
        <p:nvSpPr>
          <p:cNvPr id="28687" name="Text Box 18"/>
          <p:cNvSpPr txBox="1">
            <a:spLocks noChangeArrowheads="1"/>
          </p:cNvSpPr>
          <p:nvPr/>
        </p:nvSpPr>
        <p:spPr bwMode="auto">
          <a:xfrm>
            <a:off x="5578475" y="6021388"/>
            <a:ext cx="208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b="1" i="0"/>
              <a:t>L. L. ou L. S. P.</a:t>
            </a:r>
          </a:p>
        </p:txBody>
      </p:sp>
      <p:sp>
        <p:nvSpPr>
          <p:cNvPr id="28688" name="Line 19"/>
          <p:cNvSpPr>
            <a:spLocks noChangeShapeType="1"/>
          </p:cNvSpPr>
          <p:nvPr/>
        </p:nvSpPr>
        <p:spPr bwMode="auto">
          <a:xfrm>
            <a:off x="4067175" y="5157788"/>
            <a:ext cx="0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689" name="Text Box 20"/>
          <p:cNvSpPr txBox="1">
            <a:spLocks noChangeArrowheads="1"/>
          </p:cNvSpPr>
          <p:nvPr/>
        </p:nvSpPr>
        <p:spPr bwMode="auto">
          <a:xfrm>
            <a:off x="3708400" y="5524500"/>
            <a:ext cx="647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0000"/>
                </a:solidFill>
              </a:rPr>
              <a:t>H</a:t>
            </a:r>
            <a:r>
              <a:rPr lang="fr-FR" i="0" baseline="-25000">
                <a:solidFill>
                  <a:srgbClr val="FF0000"/>
                </a:solidFill>
              </a:rPr>
              <a:t>CC</a:t>
            </a:r>
          </a:p>
        </p:txBody>
      </p:sp>
      <p:sp>
        <p:nvSpPr>
          <p:cNvPr id="28690" name="Line 21"/>
          <p:cNvSpPr>
            <a:spLocks noChangeShapeType="1"/>
          </p:cNvSpPr>
          <p:nvPr/>
        </p:nvSpPr>
        <p:spPr bwMode="auto">
          <a:xfrm>
            <a:off x="4930775" y="5157788"/>
            <a:ext cx="0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691" name="Text Box 22"/>
          <p:cNvSpPr txBox="1">
            <a:spLocks noChangeArrowheads="1"/>
          </p:cNvSpPr>
          <p:nvPr/>
        </p:nvSpPr>
        <p:spPr bwMode="auto">
          <a:xfrm>
            <a:off x="4141788" y="5524500"/>
            <a:ext cx="15827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0000"/>
                </a:solidFill>
              </a:rPr>
              <a:t>Point d’adhésivité</a:t>
            </a:r>
            <a:endParaRPr lang="fr-FR" i="0" baseline="-25000">
              <a:solidFill>
                <a:srgbClr val="FF0000"/>
              </a:solidFill>
            </a:endParaRPr>
          </a:p>
        </p:txBody>
      </p:sp>
      <p:sp>
        <p:nvSpPr>
          <p:cNvPr id="28692" name="Line 23"/>
          <p:cNvSpPr>
            <a:spLocks noChangeShapeType="1"/>
          </p:cNvSpPr>
          <p:nvPr/>
        </p:nvSpPr>
        <p:spPr bwMode="auto">
          <a:xfrm>
            <a:off x="3203575" y="5157788"/>
            <a:ext cx="0" cy="10795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693" name="Line 24"/>
          <p:cNvSpPr>
            <a:spLocks noChangeShapeType="1"/>
          </p:cNvSpPr>
          <p:nvPr/>
        </p:nvSpPr>
        <p:spPr bwMode="auto">
          <a:xfrm>
            <a:off x="5956300" y="5173663"/>
            <a:ext cx="0" cy="10795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694" name="Line 25"/>
          <p:cNvSpPr>
            <a:spLocks noChangeShapeType="1"/>
          </p:cNvSpPr>
          <p:nvPr/>
        </p:nvSpPr>
        <p:spPr bwMode="auto">
          <a:xfrm>
            <a:off x="3203575" y="6461125"/>
            <a:ext cx="2808288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28695" name="Text Box 26"/>
          <p:cNvSpPr txBox="1">
            <a:spLocks noChangeArrowheads="1"/>
          </p:cNvSpPr>
          <p:nvPr/>
        </p:nvSpPr>
        <p:spPr bwMode="auto">
          <a:xfrm>
            <a:off x="3563938" y="6029325"/>
            <a:ext cx="25193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2400" i="0"/>
              <a:t>Indice de plasticité</a:t>
            </a:r>
          </a:p>
        </p:txBody>
      </p:sp>
      <p:sp>
        <p:nvSpPr>
          <p:cNvPr id="28696" name="Text Box 27"/>
          <p:cNvSpPr txBox="1">
            <a:spLocks noChangeArrowheads="1"/>
          </p:cNvSpPr>
          <p:nvPr/>
        </p:nvSpPr>
        <p:spPr bwMode="auto">
          <a:xfrm>
            <a:off x="-36513" y="6477000"/>
            <a:ext cx="3887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600"/>
              <a:t>D’après Henin et al. 1969 et Remy 1971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Calcul de l’indice de plasticité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fr-FR" sz="2800" smtClean="0"/>
          </a:p>
          <a:p>
            <a:pPr eaLnBrk="1" hangingPunct="1">
              <a:lnSpc>
                <a:spcPct val="80000"/>
              </a:lnSpc>
            </a:pPr>
            <a:r>
              <a:rPr lang="fr-FR" sz="2800" smtClean="0"/>
              <a:t>Pour les sols pauvres en MO (&lt; 0,3 %) : 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fr-FR" sz="2800" smtClean="0"/>
              <a:t>IP = 48, 9 * log (A / 8,7) </a:t>
            </a:r>
          </a:p>
          <a:p>
            <a:pPr eaLnBrk="1" hangingPunct="1">
              <a:lnSpc>
                <a:spcPct val="80000"/>
              </a:lnSpc>
            </a:pPr>
            <a:endParaRPr lang="fr-FR" sz="2800" smtClean="0"/>
          </a:p>
          <a:p>
            <a:pPr eaLnBrk="1" hangingPunct="1">
              <a:lnSpc>
                <a:spcPct val="80000"/>
              </a:lnSpc>
            </a:pPr>
            <a:r>
              <a:rPr lang="fr-FR" sz="2800" smtClean="0"/>
              <a:t>Pour les sols riches en MO : 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fr-FR" sz="2800" smtClean="0"/>
              <a:t>IP = 51,5 log (A / 10,7) – 9,96 * log (MO/ 1,45)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fr-FR" sz="2800" smtClean="0"/>
          </a:p>
          <a:p>
            <a:pPr eaLnBrk="1" hangingPunct="1">
              <a:lnSpc>
                <a:spcPct val="80000"/>
              </a:lnSpc>
            </a:pPr>
            <a:r>
              <a:rPr lang="fr-FR" sz="2800" smtClean="0"/>
              <a:t>Avec : 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 smtClean="0"/>
              <a:t>A : % d’argile</a:t>
            </a:r>
          </a:p>
          <a:p>
            <a:pPr lvl="1" eaLnBrk="1" hangingPunct="1">
              <a:lnSpc>
                <a:spcPct val="80000"/>
              </a:lnSpc>
            </a:pPr>
            <a:r>
              <a:rPr lang="fr-FR" sz="2400" smtClean="0"/>
              <a:t>MO : % de matière organique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3600" smtClean="0"/>
              <a:t>Cohésion et adhésivité en fonction de l’humidité du sol : schéma général</a:t>
            </a:r>
          </a:p>
        </p:txBody>
      </p:sp>
      <p:pic>
        <p:nvPicPr>
          <p:cNvPr id="30723" name="Picture 3" descr="diapo31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1773238"/>
            <a:ext cx="8207375" cy="4868862"/>
          </a:xfrm>
          <a:noFill/>
        </p:spPr>
      </p:pic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2411413" y="1989138"/>
            <a:ext cx="0" cy="4535487"/>
          </a:xfrm>
          <a:prstGeom prst="line">
            <a:avLst/>
          </a:prstGeom>
          <a:noFill/>
          <a:ln w="28575">
            <a:solidFill>
              <a:srgbClr val="000099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5219700" y="2133600"/>
            <a:ext cx="0" cy="4391025"/>
          </a:xfrm>
          <a:prstGeom prst="line">
            <a:avLst/>
          </a:prstGeom>
          <a:noFill/>
          <a:ln w="28575">
            <a:solidFill>
              <a:srgbClr val="000099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900113" y="3068638"/>
            <a:ext cx="11509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0000"/>
                </a:solidFill>
              </a:rPr>
              <a:t>Etat 1</a:t>
            </a: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3419475" y="3068638"/>
            <a:ext cx="1150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0000"/>
                </a:solidFill>
              </a:rPr>
              <a:t>Etat 2</a:t>
            </a:r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7308850" y="3068638"/>
            <a:ext cx="1150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0000"/>
                </a:solidFill>
              </a:rPr>
              <a:t>Etat 3</a:t>
            </a: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5437188" y="6375400"/>
            <a:ext cx="3311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Source : Vinatier et al. 1988</a:t>
            </a:r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4140200" y="3429000"/>
            <a:ext cx="4464050" cy="21605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III – Tassement et Régénération des sols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Phénomène de tassement des sols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Rappel : structure du sol, porosité du sol et définition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Action due à l’homme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endParaRPr lang="fr-FR" sz="1800" smtClean="0">
              <a:solidFill>
                <a:srgbClr val="FFFF00"/>
              </a:solidFill>
            </a:endParaRPr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>
                <a:solidFill>
                  <a:srgbClr val="FFFF00"/>
                </a:solidFill>
              </a:rPr>
              <a:t>Propriété du sol : sensibilité au tassement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 comportement mécanique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>
                <a:solidFill>
                  <a:srgbClr val="FFFF00"/>
                </a:solidFill>
              </a:rPr>
              <a:t>Facteurs influençant le tassement</a:t>
            </a:r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Régénération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Naturelle des sols sous l’action du climat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Vie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Les pratiques pour ne pas tasser ou décompacter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3970338" cy="2217737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Structure du sol</a:t>
            </a:r>
          </a:p>
        </p:txBody>
      </p:sp>
      <p:pic>
        <p:nvPicPr>
          <p:cNvPr id="614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3068638"/>
            <a:ext cx="4627562" cy="1933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14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25" y="44450"/>
            <a:ext cx="3676650" cy="6748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149" name="Text Box 7"/>
          <p:cNvSpPr txBox="1">
            <a:spLocks noChangeArrowheads="1"/>
          </p:cNvSpPr>
          <p:nvPr/>
        </p:nvSpPr>
        <p:spPr bwMode="auto">
          <a:xfrm>
            <a:off x="250825" y="5157788"/>
            <a:ext cx="309562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Source : Girard et al., 2005</a:t>
            </a:r>
          </a:p>
        </p:txBody>
      </p: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2914650" y="6308725"/>
            <a:ext cx="25209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Source : Calvet,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Numériser0023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750" y="1628775"/>
            <a:ext cx="8135938" cy="4525963"/>
          </a:xfrm>
          <a:noFill/>
        </p:spPr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339975" y="5949950"/>
            <a:ext cx="4968875" cy="215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6011863" y="6302375"/>
            <a:ext cx="316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Source : Vinatier et al 1988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3600" smtClean="0"/>
              <a:t>Cohésion et adhésivité en fonction de l’humidité et de la texture du sol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fr-FR" sz="4000" dirty="0" smtClean="0">
                <a:latin typeface="+mj-lt"/>
                <a:ea typeface="+mj-ea"/>
                <a:cs typeface="+mj-cs"/>
              </a:rPr>
              <a:t>Les facteurs du sol influençant le tassement</a:t>
            </a:r>
          </a:p>
        </p:txBody>
      </p:sp>
      <p:sp>
        <p:nvSpPr>
          <p:cNvPr id="3379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Argile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Matière organique</a:t>
            </a:r>
          </a:p>
          <a:p>
            <a:pPr eaLnBrk="1" hangingPunct="1"/>
            <a:endParaRPr lang="fr-FR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III – Tassement et Régénération des sols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Phénomène de tassement des sols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Rappel : structure du sol, porosité du sol et définition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Action due à l’homme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endParaRPr lang="fr-FR" sz="18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Propriété du sol : sensibilité au tassement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 comportement mécanique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Facteurs influençant le tassement</a:t>
            </a:r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>
                <a:solidFill>
                  <a:srgbClr val="FFFF00"/>
                </a:solidFill>
              </a:rPr>
              <a:t>Régénération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>
                <a:solidFill>
                  <a:srgbClr val="FFFF00"/>
                </a:solidFill>
              </a:rPr>
              <a:t>Naturelle des sols sous l’action du climat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Vie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Les pratiques pour ne pas tasser ou décompacter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Régénération de la structure du sol</a:t>
            </a:r>
            <a:br>
              <a:rPr lang="fr-FR" sz="4000" smtClean="0"/>
            </a:br>
            <a:endParaRPr lang="fr-FR" sz="4000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1168400" lvl="1" indent="-711200" algn="l" eaLnBrk="1" hangingPunct="1">
              <a:buFontTx/>
              <a:buAutoNum type="alphaLcPeriod"/>
            </a:pPr>
            <a:r>
              <a:rPr lang="fr-FR" sz="2000" smtClean="0"/>
              <a:t>Gonflement – Retrait</a:t>
            </a:r>
          </a:p>
          <a:p>
            <a:pPr marL="1168400" lvl="1" indent="-711200" algn="l" eaLnBrk="1" hangingPunct="1">
              <a:buFontTx/>
              <a:buAutoNum type="alphaLcPeriod"/>
            </a:pPr>
            <a:r>
              <a:rPr lang="fr-FR" sz="2000" smtClean="0"/>
              <a:t>Effet du gel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Régénération de la structure d’une motte</a:t>
            </a:r>
          </a:p>
        </p:txBody>
      </p:sp>
      <p:pic>
        <p:nvPicPr>
          <p:cNvPr id="36867" name="Picture 6" descr="IMG0003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9750" y="1600200"/>
            <a:ext cx="7899400" cy="4852988"/>
          </a:xfrm>
          <a:noFill/>
        </p:spPr>
      </p:pic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6011863" y="6524625"/>
            <a:ext cx="2592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Photo Y. Gautronneau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Régénération de la structure d’une motte</a:t>
            </a:r>
          </a:p>
        </p:txBody>
      </p:sp>
      <p:pic>
        <p:nvPicPr>
          <p:cNvPr id="37891" name="Picture 5" descr="IMG0006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77925" y="1600200"/>
            <a:ext cx="6788150" cy="4525963"/>
          </a:xfrm>
          <a:noFill/>
        </p:spPr>
      </p:pic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6011863" y="6524625"/>
            <a:ext cx="2592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Photo Y. Gautronneau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87325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Facteurs intervenant dans la régénération de la structure par le climat</a:t>
            </a:r>
          </a:p>
        </p:txBody>
      </p:sp>
      <p:sp>
        <p:nvSpPr>
          <p:cNvPr id="38915" name="Line 5"/>
          <p:cNvSpPr>
            <a:spLocks noChangeShapeType="1"/>
          </p:cNvSpPr>
          <p:nvPr/>
        </p:nvSpPr>
        <p:spPr bwMode="auto">
          <a:xfrm>
            <a:off x="1116013" y="5446713"/>
            <a:ext cx="576103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38916" name="Text Box 6"/>
          <p:cNvSpPr txBox="1">
            <a:spLocks noChangeArrowheads="1"/>
          </p:cNvSpPr>
          <p:nvPr/>
        </p:nvSpPr>
        <p:spPr bwMode="auto">
          <a:xfrm>
            <a:off x="6875463" y="5086350"/>
            <a:ext cx="2305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E</a:t>
            </a:r>
            <a:r>
              <a:rPr lang="fr-FR" i="0" baseline="-25000"/>
              <a:t>i+1</a:t>
            </a:r>
            <a:r>
              <a:rPr lang="fr-FR" i="0"/>
              <a:t> = Augmentation de la porosité du sol</a:t>
            </a:r>
          </a:p>
        </p:txBody>
      </p:sp>
      <p:sp>
        <p:nvSpPr>
          <p:cNvPr id="38917" name="Text Box 8"/>
          <p:cNvSpPr txBox="1">
            <a:spLocks noChangeArrowheads="1"/>
          </p:cNvSpPr>
          <p:nvPr/>
        </p:nvSpPr>
        <p:spPr bwMode="auto">
          <a:xfrm>
            <a:off x="539750" y="5086350"/>
            <a:ext cx="504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E</a:t>
            </a:r>
            <a:r>
              <a:rPr lang="fr-FR" i="0" baseline="-25000"/>
              <a:t>i</a:t>
            </a:r>
            <a:endParaRPr lang="fr-FR" i="0"/>
          </a:p>
        </p:txBody>
      </p:sp>
      <p:sp>
        <p:nvSpPr>
          <p:cNvPr id="38918" name="Text Box 9"/>
          <p:cNvSpPr txBox="1">
            <a:spLocks noChangeArrowheads="1"/>
          </p:cNvSpPr>
          <p:nvPr/>
        </p:nvSpPr>
        <p:spPr bwMode="auto">
          <a:xfrm>
            <a:off x="323850" y="3646488"/>
            <a:ext cx="15843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Texture</a:t>
            </a:r>
          </a:p>
        </p:txBody>
      </p:sp>
      <p:sp>
        <p:nvSpPr>
          <p:cNvPr id="38919" name="Line 10"/>
          <p:cNvSpPr>
            <a:spLocks noChangeShapeType="1"/>
          </p:cNvSpPr>
          <p:nvPr/>
        </p:nvSpPr>
        <p:spPr bwMode="auto">
          <a:xfrm>
            <a:off x="1260475" y="4006850"/>
            <a:ext cx="1800225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38920" name="Text Box 11"/>
          <p:cNvSpPr txBox="1">
            <a:spLocks noChangeArrowheads="1"/>
          </p:cNvSpPr>
          <p:nvPr/>
        </p:nvSpPr>
        <p:spPr bwMode="auto">
          <a:xfrm>
            <a:off x="2987675" y="3646488"/>
            <a:ext cx="1584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Aptitude à la fissuration</a:t>
            </a:r>
          </a:p>
        </p:txBody>
      </p:sp>
      <p:sp>
        <p:nvSpPr>
          <p:cNvPr id="38921" name="Line 12"/>
          <p:cNvSpPr>
            <a:spLocks noChangeShapeType="1"/>
          </p:cNvSpPr>
          <p:nvPr/>
        </p:nvSpPr>
        <p:spPr bwMode="auto">
          <a:xfrm>
            <a:off x="4500563" y="4006850"/>
            <a:ext cx="16557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8922" name="Text Box 13"/>
          <p:cNvSpPr txBox="1">
            <a:spLocks noChangeArrowheads="1"/>
          </p:cNvSpPr>
          <p:nvPr/>
        </p:nvSpPr>
        <p:spPr bwMode="auto">
          <a:xfrm>
            <a:off x="4572000" y="2598738"/>
            <a:ext cx="3241675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Alternances : </a:t>
            </a:r>
          </a:p>
          <a:p>
            <a:pPr>
              <a:buFontTx/>
              <a:buChar char="•"/>
            </a:pPr>
            <a:r>
              <a:rPr lang="fr-FR" i="0"/>
              <a:t> Humectation – dessiccation</a:t>
            </a:r>
          </a:p>
          <a:p>
            <a:pPr>
              <a:buFontTx/>
              <a:buChar char="•"/>
            </a:pPr>
            <a:r>
              <a:rPr lang="fr-FR" i="0"/>
              <a:t> Gel – dégel </a:t>
            </a:r>
          </a:p>
        </p:txBody>
      </p:sp>
      <p:sp>
        <p:nvSpPr>
          <p:cNvPr id="38923" name="Line 14"/>
          <p:cNvSpPr>
            <a:spLocks noChangeShapeType="1"/>
          </p:cNvSpPr>
          <p:nvPr/>
        </p:nvSpPr>
        <p:spPr bwMode="auto">
          <a:xfrm>
            <a:off x="6156325" y="3790950"/>
            <a:ext cx="0" cy="16557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cxnSp>
        <p:nvCxnSpPr>
          <p:cNvPr id="38924" name="AutoShape 16"/>
          <p:cNvCxnSpPr>
            <a:cxnSpLocks noChangeShapeType="1"/>
            <a:stCxn id="38916" idx="2"/>
            <a:endCxn id="38917" idx="2"/>
          </p:cNvCxnSpPr>
          <p:nvPr/>
        </p:nvCxnSpPr>
        <p:spPr bwMode="auto">
          <a:xfrm rot="16200000" flipV="1">
            <a:off x="4272757" y="1972469"/>
            <a:ext cx="274637" cy="7235825"/>
          </a:xfrm>
          <a:prstGeom prst="curvedConnector3">
            <a:avLst>
              <a:gd name="adj1" fmla="val -106361"/>
            </a:avLst>
          </a:prstGeom>
          <a:noFill/>
          <a:ln w="28575">
            <a:solidFill>
              <a:srgbClr val="FFFF00"/>
            </a:solidFill>
            <a:round/>
            <a:headEnd type="triangle" w="med" len="med"/>
            <a:tailEnd/>
          </a:ln>
        </p:spPr>
      </p:cxnSp>
      <p:sp>
        <p:nvSpPr>
          <p:cNvPr id="38925" name="Text Box 17"/>
          <p:cNvSpPr txBox="1">
            <a:spLocks noChangeArrowheads="1"/>
          </p:cNvSpPr>
          <p:nvPr/>
        </p:nvSpPr>
        <p:spPr bwMode="auto">
          <a:xfrm>
            <a:off x="2195513" y="6022975"/>
            <a:ext cx="467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Changement d’état : comportement du sol</a:t>
            </a:r>
          </a:p>
        </p:txBody>
      </p:sp>
      <p:sp>
        <p:nvSpPr>
          <p:cNvPr id="38926" name="Text Box 18"/>
          <p:cNvSpPr txBox="1">
            <a:spLocks noChangeArrowheads="1"/>
          </p:cNvSpPr>
          <p:nvPr/>
        </p:nvSpPr>
        <p:spPr bwMode="auto">
          <a:xfrm>
            <a:off x="144463" y="2349500"/>
            <a:ext cx="22336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Caractéristiques permanentes du sol</a:t>
            </a:r>
          </a:p>
        </p:txBody>
      </p:sp>
      <p:sp>
        <p:nvSpPr>
          <p:cNvPr id="38927" name="Line 19"/>
          <p:cNvSpPr>
            <a:spLocks noChangeShapeType="1"/>
          </p:cNvSpPr>
          <p:nvPr/>
        </p:nvSpPr>
        <p:spPr bwMode="auto">
          <a:xfrm>
            <a:off x="1116013" y="3141663"/>
            <a:ext cx="0" cy="50482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38928" name="Text Box 20"/>
          <p:cNvSpPr txBox="1">
            <a:spLocks noChangeArrowheads="1"/>
          </p:cNvSpPr>
          <p:nvPr/>
        </p:nvSpPr>
        <p:spPr bwMode="auto">
          <a:xfrm>
            <a:off x="1187450" y="4006850"/>
            <a:ext cx="2233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Propriétés du sol</a:t>
            </a:r>
          </a:p>
        </p:txBody>
      </p:sp>
      <p:sp>
        <p:nvSpPr>
          <p:cNvPr id="38929" name="Text Box 21"/>
          <p:cNvSpPr txBox="1">
            <a:spLocks noChangeArrowheads="1"/>
          </p:cNvSpPr>
          <p:nvPr/>
        </p:nvSpPr>
        <p:spPr bwMode="auto">
          <a:xfrm>
            <a:off x="4716463" y="6524625"/>
            <a:ext cx="43195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600"/>
              <a:t>Source : C. DURR et al. 1979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Comportement du sol : le mécanisme de gonflement - retrait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endParaRPr lang="fr-FR" i="1" smtClean="0"/>
          </a:p>
          <a:p>
            <a:pPr algn="ctr" eaLnBrk="1" hangingPunct="1">
              <a:buFontTx/>
              <a:buNone/>
            </a:pPr>
            <a:endParaRPr lang="fr-FR" i="1" smtClean="0"/>
          </a:p>
          <a:p>
            <a:pPr algn="ctr" eaLnBrk="1" hangingPunct="1">
              <a:buFontTx/>
              <a:buNone/>
            </a:pPr>
            <a:r>
              <a:rPr lang="fr-FR" i="1" smtClean="0"/>
              <a:t>Du à l’humectation – dessiccation via les alternances de pluies – sécheresse, irrigation, et/ou gel - dégel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Courbe de Retrait - Gonflement</a:t>
            </a:r>
          </a:p>
        </p:txBody>
      </p:sp>
      <p:pic>
        <p:nvPicPr>
          <p:cNvPr id="40963" name="Picture 4" descr="diapo7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76375" y="1582738"/>
            <a:ext cx="6183313" cy="5230812"/>
          </a:xfrm>
          <a:noFill/>
        </p:spPr>
      </p:pic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4716463" y="5718175"/>
            <a:ext cx="7191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800" i="0">
                <a:solidFill>
                  <a:srgbClr val="FF0000"/>
                </a:solidFill>
                <a:sym typeface="Wingdings" pitchFamily="2" charset="2"/>
              </a:rPr>
              <a:t></a:t>
            </a: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3492500" y="5718175"/>
            <a:ext cx="7191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800" i="0">
                <a:solidFill>
                  <a:srgbClr val="FF0000"/>
                </a:solidFill>
                <a:sym typeface="Wingdings" pitchFamily="2" charset="2"/>
              </a:rPr>
              <a:t></a:t>
            </a:r>
          </a:p>
        </p:txBody>
      </p:sp>
      <p:sp>
        <p:nvSpPr>
          <p:cNvPr id="40966" name="Text Box 7"/>
          <p:cNvSpPr txBox="1">
            <a:spLocks noChangeArrowheads="1"/>
          </p:cNvSpPr>
          <p:nvPr/>
        </p:nvSpPr>
        <p:spPr bwMode="auto">
          <a:xfrm>
            <a:off x="2628900" y="5718175"/>
            <a:ext cx="7191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800" i="0">
                <a:solidFill>
                  <a:srgbClr val="FF0000"/>
                </a:solidFill>
                <a:sym typeface="Wingdings" pitchFamily="2" charset="2"/>
              </a:rPr>
              <a:t></a:t>
            </a: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6227763" y="2636838"/>
            <a:ext cx="2160587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0000"/>
                </a:solidFill>
              </a:rPr>
              <a:t>Courbe de retrait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2700338" y="2924175"/>
            <a:ext cx="244951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0000"/>
                </a:solidFill>
              </a:rPr>
              <a:t>Courbe de gonflement</a:t>
            </a:r>
          </a:p>
        </p:txBody>
      </p:sp>
      <p:sp>
        <p:nvSpPr>
          <p:cNvPr id="40969" name="Line 11"/>
          <p:cNvSpPr>
            <a:spLocks noChangeShapeType="1"/>
          </p:cNvSpPr>
          <p:nvPr/>
        </p:nvSpPr>
        <p:spPr bwMode="auto">
          <a:xfrm flipH="1">
            <a:off x="2700338" y="4149725"/>
            <a:ext cx="1727200" cy="129540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1114425" y="5267325"/>
            <a:ext cx="1512888" cy="825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600" i="0">
                <a:solidFill>
                  <a:srgbClr val="FF0000"/>
                </a:solidFill>
              </a:rPr>
              <a:t>Volume de solide des 100 g de sol</a:t>
            </a:r>
          </a:p>
        </p:txBody>
      </p:sp>
      <p:sp>
        <p:nvSpPr>
          <p:cNvPr id="40971" name="Line 13"/>
          <p:cNvSpPr>
            <a:spLocks noChangeShapeType="1"/>
          </p:cNvSpPr>
          <p:nvPr/>
        </p:nvSpPr>
        <p:spPr bwMode="auto">
          <a:xfrm flipV="1">
            <a:off x="4427538" y="3716338"/>
            <a:ext cx="144462" cy="1444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4824413" y="6580188"/>
            <a:ext cx="4319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400">
                <a:solidFill>
                  <a:schemeClr val="tx2"/>
                </a:solidFill>
              </a:rPr>
              <a:t>Source : Monnier et Stengel. 1982</a:t>
            </a:r>
          </a:p>
        </p:txBody>
      </p:sp>
      <p:sp>
        <p:nvSpPr>
          <p:cNvPr id="40973" name="Text Box 15"/>
          <p:cNvSpPr txBox="1">
            <a:spLocks noChangeArrowheads="1"/>
          </p:cNvSpPr>
          <p:nvPr/>
        </p:nvSpPr>
        <p:spPr bwMode="auto">
          <a:xfrm>
            <a:off x="4859338" y="2349500"/>
            <a:ext cx="10080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0000"/>
                </a:solidFill>
              </a:rPr>
              <a:t>Point d’arrêt</a:t>
            </a:r>
          </a:p>
        </p:txBody>
      </p:sp>
      <p:sp>
        <p:nvSpPr>
          <p:cNvPr id="40974" name="Oval 16"/>
          <p:cNvSpPr>
            <a:spLocks noChangeArrowheads="1"/>
          </p:cNvSpPr>
          <p:nvPr/>
        </p:nvSpPr>
        <p:spPr bwMode="auto">
          <a:xfrm>
            <a:off x="5364163" y="2924175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fr-FR" i="0">
              <a:solidFill>
                <a:srgbClr val="FF0000"/>
              </a:solidFill>
            </a:endParaRPr>
          </a:p>
        </p:txBody>
      </p:sp>
      <p:sp>
        <p:nvSpPr>
          <p:cNvPr id="40975" name="Text Box 17"/>
          <p:cNvSpPr txBox="1">
            <a:spLocks noChangeArrowheads="1"/>
          </p:cNvSpPr>
          <p:nvPr/>
        </p:nvSpPr>
        <p:spPr bwMode="auto">
          <a:xfrm>
            <a:off x="1187450" y="1773238"/>
            <a:ext cx="1439863" cy="9159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chemeClr val="tx1"/>
                </a:solidFill>
              </a:rPr>
              <a:t>Volume en  cm3 de 100 g de sol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Evolution des courbes de retrait – gonflement : courbe d’équilibre</a:t>
            </a:r>
          </a:p>
        </p:txBody>
      </p:sp>
      <p:pic>
        <p:nvPicPr>
          <p:cNvPr id="41987" name="Picture 6" descr="diapo8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63713" y="1700213"/>
            <a:ext cx="5791200" cy="4949825"/>
          </a:xfrm>
          <a:noFill/>
        </p:spPr>
      </p:pic>
      <p:sp>
        <p:nvSpPr>
          <p:cNvPr id="41988" name="Freeform 15"/>
          <p:cNvSpPr>
            <a:spLocks/>
          </p:cNvSpPr>
          <p:nvPr/>
        </p:nvSpPr>
        <p:spPr bwMode="auto">
          <a:xfrm>
            <a:off x="2339975" y="4292600"/>
            <a:ext cx="1727200" cy="407988"/>
          </a:xfrm>
          <a:custGeom>
            <a:avLst/>
            <a:gdLst>
              <a:gd name="T0" fmla="*/ 0 w 1088"/>
              <a:gd name="T1" fmla="*/ 288925 h 257"/>
              <a:gd name="T2" fmla="*/ 792162 w 1088"/>
              <a:gd name="T3" fmla="*/ 360363 h 257"/>
              <a:gd name="T4" fmla="*/ 1727200 w 1088"/>
              <a:gd name="T5" fmla="*/ 0 h 257"/>
              <a:gd name="T6" fmla="*/ 0 60000 65536"/>
              <a:gd name="T7" fmla="*/ 0 60000 65536"/>
              <a:gd name="T8" fmla="*/ 0 60000 65536"/>
              <a:gd name="T9" fmla="*/ 0 w 1088"/>
              <a:gd name="T10" fmla="*/ 0 h 257"/>
              <a:gd name="T11" fmla="*/ 1088 w 1088"/>
              <a:gd name="T12" fmla="*/ 257 h 2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8" h="257">
                <a:moveTo>
                  <a:pt x="0" y="182"/>
                </a:moveTo>
                <a:cubicBezTo>
                  <a:pt x="159" y="219"/>
                  <a:pt x="318" y="257"/>
                  <a:pt x="499" y="227"/>
                </a:cubicBezTo>
                <a:cubicBezTo>
                  <a:pt x="680" y="197"/>
                  <a:pt x="990" y="38"/>
                  <a:pt x="1088" y="0"/>
                </a:cubicBezTo>
              </a:path>
            </a:pathLst>
          </a:custGeom>
          <a:noFill/>
          <a:ln w="38100" cmpd="sng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1989" name="Line 16"/>
          <p:cNvSpPr>
            <a:spLocks noChangeShapeType="1"/>
          </p:cNvSpPr>
          <p:nvPr/>
        </p:nvSpPr>
        <p:spPr bwMode="auto">
          <a:xfrm flipV="1">
            <a:off x="4067175" y="2852738"/>
            <a:ext cx="2017713" cy="1439862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1990" name="Freeform 17"/>
          <p:cNvSpPr>
            <a:spLocks/>
          </p:cNvSpPr>
          <p:nvPr/>
        </p:nvSpPr>
        <p:spPr bwMode="auto">
          <a:xfrm>
            <a:off x="2411413" y="2997200"/>
            <a:ext cx="2736850" cy="1031875"/>
          </a:xfrm>
          <a:custGeom>
            <a:avLst/>
            <a:gdLst>
              <a:gd name="T0" fmla="*/ 0 w 1724"/>
              <a:gd name="T1" fmla="*/ 1008063 h 650"/>
              <a:gd name="T2" fmla="*/ 792162 w 1724"/>
              <a:gd name="T3" fmla="*/ 863600 h 650"/>
              <a:gd name="T4" fmla="*/ 2736850 w 1724"/>
              <a:gd name="T5" fmla="*/ 0 h 650"/>
              <a:gd name="T6" fmla="*/ 0 60000 65536"/>
              <a:gd name="T7" fmla="*/ 0 60000 65536"/>
              <a:gd name="T8" fmla="*/ 0 60000 65536"/>
              <a:gd name="T9" fmla="*/ 0 w 1724"/>
              <a:gd name="T10" fmla="*/ 0 h 650"/>
              <a:gd name="T11" fmla="*/ 1724 w 1724"/>
              <a:gd name="T12" fmla="*/ 650 h 6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24" h="650">
                <a:moveTo>
                  <a:pt x="0" y="635"/>
                </a:moveTo>
                <a:cubicBezTo>
                  <a:pt x="106" y="642"/>
                  <a:pt x="212" y="650"/>
                  <a:pt x="499" y="544"/>
                </a:cubicBezTo>
                <a:cubicBezTo>
                  <a:pt x="786" y="438"/>
                  <a:pt x="1512" y="91"/>
                  <a:pt x="1724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1991" name="Line 18"/>
          <p:cNvSpPr>
            <a:spLocks noChangeShapeType="1"/>
          </p:cNvSpPr>
          <p:nvPr/>
        </p:nvSpPr>
        <p:spPr bwMode="auto">
          <a:xfrm>
            <a:off x="5148263" y="2997200"/>
            <a:ext cx="215900" cy="714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1992" name="Text Box 19"/>
          <p:cNvSpPr txBox="1">
            <a:spLocks noChangeArrowheads="1"/>
          </p:cNvSpPr>
          <p:nvPr/>
        </p:nvSpPr>
        <p:spPr bwMode="auto">
          <a:xfrm>
            <a:off x="5076825" y="3644900"/>
            <a:ext cx="208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006600"/>
                </a:solidFill>
              </a:rPr>
              <a:t>Courbe de retrait à l’échelle texturale</a:t>
            </a:r>
          </a:p>
        </p:txBody>
      </p:sp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2627313" y="2846388"/>
            <a:ext cx="208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0000"/>
                </a:solidFill>
              </a:rPr>
              <a:t>Courbe d’équilibre</a:t>
            </a:r>
          </a:p>
        </p:txBody>
      </p:sp>
      <p:sp>
        <p:nvSpPr>
          <p:cNvPr id="41994" name="Text Box 21"/>
          <p:cNvSpPr txBox="1">
            <a:spLocks noChangeArrowheads="1"/>
          </p:cNvSpPr>
          <p:nvPr/>
        </p:nvSpPr>
        <p:spPr bwMode="auto">
          <a:xfrm>
            <a:off x="4824413" y="6580188"/>
            <a:ext cx="4319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400"/>
              <a:t>Source : Monnier et Stengel. 1982</a:t>
            </a:r>
          </a:p>
        </p:txBody>
      </p:sp>
      <p:sp>
        <p:nvSpPr>
          <p:cNvPr id="41995" name="Text Box 22"/>
          <p:cNvSpPr txBox="1">
            <a:spLocks noChangeArrowheads="1"/>
          </p:cNvSpPr>
          <p:nvPr/>
        </p:nvSpPr>
        <p:spPr bwMode="auto">
          <a:xfrm>
            <a:off x="1836738" y="1773238"/>
            <a:ext cx="1439862" cy="9159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chemeClr val="tx1"/>
                </a:solidFill>
              </a:rPr>
              <a:t>Volume en  cm3 de 100 g de sol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9875"/>
            <a:ext cx="8229600" cy="11430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Calcul de la porosité total</a:t>
            </a:r>
          </a:p>
        </p:txBody>
      </p:sp>
      <p:sp>
        <p:nvSpPr>
          <p:cNvPr id="7171" name="Rectangle 3" descr="Briques horizontales"/>
          <p:cNvSpPr>
            <a:spLocks noChangeArrowheads="1"/>
          </p:cNvSpPr>
          <p:nvPr/>
        </p:nvSpPr>
        <p:spPr bwMode="auto">
          <a:xfrm>
            <a:off x="684213" y="3141663"/>
            <a:ext cx="2160587" cy="1439862"/>
          </a:xfrm>
          <a:prstGeom prst="rect">
            <a:avLst/>
          </a:prstGeom>
          <a:pattFill prst="horzBrick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72" name="Rectangle 4" descr="Rayures étroites horizontales"/>
          <p:cNvSpPr>
            <a:spLocks noChangeArrowheads="1"/>
          </p:cNvSpPr>
          <p:nvPr/>
        </p:nvSpPr>
        <p:spPr bwMode="auto">
          <a:xfrm>
            <a:off x="684213" y="2205038"/>
            <a:ext cx="2160587" cy="936625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684213" y="1484313"/>
            <a:ext cx="2160587" cy="720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2989263" y="1603375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V</a:t>
            </a:r>
            <a:r>
              <a:rPr lang="fr-FR" sz="2400" i="0" baseline="-25000"/>
              <a:t>G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2989263" y="2420938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V</a:t>
            </a:r>
            <a:r>
              <a:rPr lang="fr-FR" sz="2400" i="0" baseline="-25000"/>
              <a:t>L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2989263" y="3573463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V</a:t>
            </a:r>
            <a:r>
              <a:rPr lang="fr-FR" sz="2400" i="0" baseline="-25000"/>
              <a:t>S</a:t>
            </a:r>
          </a:p>
        </p:txBody>
      </p:sp>
      <p:sp>
        <p:nvSpPr>
          <p:cNvPr id="7177" name="AutoShape 9"/>
          <p:cNvSpPr>
            <a:spLocks/>
          </p:cNvSpPr>
          <p:nvPr/>
        </p:nvSpPr>
        <p:spPr bwMode="auto">
          <a:xfrm>
            <a:off x="3636963" y="1557338"/>
            <a:ext cx="71437" cy="1439862"/>
          </a:xfrm>
          <a:prstGeom prst="rightBrace">
            <a:avLst>
              <a:gd name="adj1" fmla="val 167964"/>
              <a:gd name="adj2" fmla="val 50000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852863" y="2060575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V</a:t>
            </a:r>
            <a:r>
              <a:rPr lang="fr-FR" sz="2400" i="0" baseline="-25000"/>
              <a:t>P</a:t>
            </a:r>
          </a:p>
        </p:txBody>
      </p:sp>
      <p:sp>
        <p:nvSpPr>
          <p:cNvPr id="7179" name="AutoShape 11"/>
          <p:cNvSpPr>
            <a:spLocks/>
          </p:cNvSpPr>
          <p:nvPr/>
        </p:nvSpPr>
        <p:spPr bwMode="auto">
          <a:xfrm>
            <a:off x="4429125" y="1484313"/>
            <a:ext cx="71438" cy="3097212"/>
          </a:xfrm>
          <a:prstGeom prst="rightBrace">
            <a:avLst>
              <a:gd name="adj1" fmla="val 361294"/>
              <a:gd name="adj2" fmla="val 50000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4645025" y="2781300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V</a:t>
            </a:r>
            <a:r>
              <a:rPr lang="fr-FR" sz="2400" i="0" baseline="-25000"/>
              <a:t>T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5292725" y="1628775"/>
            <a:ext cx="3600450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V</a:t>
            </a:r>
            <a:r>
              <a:rPr lang="fr-FR" i="0" baseline="-25000"/>
              <a:t>G</a:t>
            </a:r>
            <a:r>
              <a:rPr lang="fr-FR" i="0"/>
              <a:t> : Volume de la phase gazeuse</a:t>
            </a:r>
          </a:p>
          <a:p>
            <a:r>
              <a:rPr lang="fr-FR" i="0"/>
              <a:t>V</a:t>
            </a:r>
            <a:r>
              <a:rPr lang="fr-FR" i="0" baseline="-25000"/>
              <a:t>L</a:t>
            </a:r>
            <a:r>
              <a:rPr lang="fr-FR" i="0"/>
              <a:t> : Volume de la phase liquide</a:t>
            </a:r>
          </a:p>
          <a:p>
            <a:r>
              <a:rPr lang="fr-FR" i="0"/>
              <a:t>V</a:t>
            </a:r>
            <a:r>
              <a:rPr lang="fr-FR" i="0" baseline="-25000"/>
              <a:t>S</a:t>
            </a:r>
            <a:r>
              <a:rPr lang="fr-FR" i="0"/>
              <a:t> : Volume de la phase solide</a:t>
            </a:r>
          </a:p>
          <a:p>
            <a:r>
              <a:rPr lang="fr-FR" i="0"/>
              <a:t>V</a:t>
            </a:r>
            <a:r>
              <a:rPr lang="fr-FR" i="0" baseline="-25000"/>
              <a:t>P</a:t>
            </a:r>
            <a:r>
              <a:rPr lang="fr-FR" i="0"/>
              <a:t> : Volume des pores</a:t>
            </a:r>
          </a:p>
          <a:p>
            <a:r>
              <a:rPr lang="fr-FR" i="0"/>
              <a:t>V</a:t>
            </a:r>
            <a:r>
              <a:rPr lang="fr-FR" i="0" baseline="-25000"/>
              <a:t>T</a:t>
            </a:r>
            <a:r>
              <a:rPr lang="fr-FR" i="0"/>
              <a:t> : Volume total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468313" y="4829175"/>
            <a:ext cx="8281987" cy="16240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Porosité totale = n</a:t>
            </a:r>
            <a:r>
              <a:rPr lang="fr-FR" sz="2400" i="0" baseline="30000"/>
              <a:t>T</a:t>
            </a:r>
            <a:r>
              <a:rPr lang="fr-FR" sz="2400" i="0"/>
              <a:t> = V</a:t>
            </a:r>
            <a:r>
              <a:rPr lang="fr-FR" sz="2400" i="0" baseline="-25000"/>
              <a:t>P</a:t>
            </a:r>
            <a:r>
              <a:rPr lang="fr-FR" sz="2400" i="0"/>
              <a:t>/V</a:t>
            </a:r>
            <a:r>
              <a:rPr lang="fr-FR" sz="2400" i="0" baseline="-25000"/>
              <a:t>T</a:t>
            </a:r>
            <a:r>
              <a:rPr lang="fr-FR" sz="2400" i="0"/>
              <a:t> = 1- (V</a:t>
            </a:r>
            <a:r>
              <a:rPr lang="fr-FR" sz="2400" i="0" baseline="-25000"/>
              <a:t>S</a:t>
            </a:r>
            <a:r>
              <a:rPr lang="fr-FR" sz="2400" i="0"/>
              <a:t>/V</a:t>
            </a:r>
            <a:r>
              <a:rPr lang="fr-FR" sz="2400" i="0" baseline="-25000"/>
              <a:t>T</a:t>
            </a:r>
            <a:r>
              <a:rPr lang="fr-FR" sz="2400" i="0"/>
              <a:t>) = </a:t>
            </a:r>
            <a:r>
              <a:rPr lang="fr-FR" sz="2800" b="1"/>
              <a:t></a:t>
            </a:r>
          </a:p>
          <a:p>
            <a:r>
              <a:rPr lang="fr-FR" sz="2400" i="0"/>
              <a:t>Indice des vides = e = V</a:t>
            </a:r>
            <a:r>
              <a:rPr lang="fr-FR" sz="2400" i="0" baseline="-25000"/>
              <a:t>P</a:t>
            </a:r>
            <a:r>
              <a:rPr lang="fr-FR" sz="2400" i="0"/>
              <a:t>/V</a:t>
            </a:r>
            <a:r>
              <a:rPr lang="fr-FR" sz="2400" i="0" baseline="-25000"/>
              <a:t>S</a:t>
            </a:r>
          </a:p>
          <a:p>
            <a:r>
              <a:rPr lang="fr-FR" sz="2400" i="0"/>
              <a:t>Taux de saturation = s = V</a:t>
            </a:r>
            <a:r>
              <a:rPr lang="fr-FR" sz="2400" i="0" baseline="-25000"/>
              <a:t>L</a:t>
            </a:r>
            <a:r>
              <a:rPr lang="fr-FR" sz="2400" i="0"/>
              <a:t>/V</a:t>
            </a:r>
            <a:r>
              <a:rPr lang="fr-FR" sz="2400" i="0" baseline="-25000"/>
              <a:t>P </a:t>
            </a:r>
            <a:r>
              <a:rPr lang="fr-FR" sz="2400" i="0"/>
              <a:t>si s = 1 le sol est saturé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Courbe de retrait d’un échantillon de sol dit « non gonflant »</a:t>
            </a:r>
          </a:p>
        </p:txBody>
      </p:sp>
      <p:pic>
        <p:nvPicPr>
          <p:cNvPr id="43011" name="Picture 4" descr="diapo9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59113" y="1725613"/>
            <a:ext cx="4732337" cy="4979987"/>
          </a:xfrm>
          <a:noFill/>
        </p:spPr>
      </p:pic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395288" y="2708275"/>
            <a:ext cx="2016125" cy="173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Pas de retrait résiduel,</a:t>
            </a:r>
          </a:p>
          <a:p>
            <a:r>
              <a:rPr lang="fr-FR" sz="2400" i="0"/>
              <a:t> ni d’entrée d’air</a:t>
            </a:r>
          </a:p>
        </p:txBody>
      </p:sp>
      <p:sp>
        <p:nvSpPr>
          <p:cNvPr id="43013" name="Line 6"/>
          <p:cNvSpPr>
            <a:spLocks noChangeShapeType="1"/>
          </p:cNvSpPr>
          <p:nvPr/>
        </p:nvSpPr>
        <p:spPr bwMode="auto">
          <a:xfrm flipH="1">
            <a:off x="6613525" y="2997200"/>
            <a:ext cx="334963" cy="35560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3014" name="Line 7"/>
          <p:cNvSpPr>
            <a:spLocks noChangeShapeType="1"/>
          </p:cNvSpPr>
          <p:nvPr/>
        </p:nvSpPr>
        <p:spPr bwMode="auto">
          <a:xfrm flipH="1">
            <a:off x="6443663" y="2924175"/>
            <a:ext cx="334962" cy="355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3015" name="Line 8"/>
          <p:cNvSpPr>
            <a:spLocks noChangeShapeType="1"/>
          </p:cNvSpPr>
          <p:nvPr/>
        </p:nvSpPr>
        <p:spPr bwMode="auto">
          <a:xfrm>
            <a:off x="4716463" y="3789363"/>
            <a:ext cx="647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3016" name="Line 9"/>
          <p:cNvSpPr>
            <a:spLocks noChangeShapeType="1"/>
          </p:cNvSpPr>
          <p:nvPr/>
        </p:nvSpPr>
        <p:spPr bwMode="auto">
          <a:xfrm>
            <a:off x="4716463" y="4005263"/>
            <a:ext cx="647700" cy="0"/>
          </a:xfrm>
          <a:prstGeom prst="line">
            <a:avLst/>
          </a:prstGeom>
          <a:noFill/>
          <a:ln w="9525">
            <a:solidFill>
              <a:srgbClr val="0066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3017" name="Text Box 10"/>
          <p:cNvSpPr txBox="1">
            <a:spLocks noChangeArrowheads="1"/>
          </p:cNvSpPr>
          <p:nvPr/>
        </p:nvSpPr>
        <p:spPr bwMode="auto">
          <a:xfrm>
            <a:off x="180975" y="6308725"/>
            <a:ext cx="4319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/>
              <a:t>Source : Monnier et Stengel. 1982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" y="1268413"/>
            <a:ext cx="8820150" cy="3814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4035" name="Text Box 5"/>
          <p:cNvSpPr txBox="1">
            <a:spLocks noChangeArrowheads="1"/>
          </p:cNvSpPr>
          <p:nvPr/>
        </p:nvSpPr>
        <p:spPr bwMode="auto">
          <a:xfrm>
            <a:off x="5722938" y="5942013"/>
            <a:ext cx="324167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Source : Calvet, 2003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Mise en évidence de la porosité fissurale</a:t>
            </a:r>
          </a:p>
        </p:txBody>
      </p:sp>
      <p:pic>
        <p:nvPicPr>
          <p:cNvPr id="45059" name="Picture 3" descr="diapo8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592388" y="1700213"/>
            <a:ext cx="5791200" cy="4949825"/>
          </a:xfrm>
          <a:noFill/>
        </p:spPr>
      </p:pic>
      <p:sp>
        <p:nvSpPr>
          <p:cNvPr id="45060" name="Freeform 4"/>
          <p:cNvSpPr>
            <a:spLocks/>
          </p:cNvSpPr>
          <p:nvPr/>
        </p:nvSpPr>
        <p:spPr bwMode="auto">
          <a:xfrm>
            <a:off x="3168650" y="4292600"/>
            <a:ext cx="1727200" cy="407988"/>
          </a:xfrm>
          <a:custGeom>
            <a:avLst/>
            <a:gdLst>
              <a:gd name="T0" fmla="*/ 0 w 1088"/>
              <a:gd name="T1" fmla="*/ 288925 h 257"/>
              <a:gd name="T2" fmla="*/ 792162 w 1088"/>
              <a:gd name="T3" fmla="*/ 360363 h 257"/>
              <a:gd name="T4" fmla="*/ 1727200 w 1088"/>
              <a:gd name="T5" fmla="*/ 0 h 257"/>
              <a:gd name="T6" fmla="*/ 0 60000 65536"/>
              <a:gd name="T7" fmla="*/ 0 60000 65536"/>
              <a:gd name="T8" fmla="*/ 0 60000 65536"/>
              <a:gd name="T9" fmla="*/ 0 w 1088"/>
              <a:gd name="T10" fmla="*/ 0 h 257"/>
              <a:gd name="T11" fmla="*/ 1088 w 1088"/>
              <a:gd name="T12" fmla="*/ 257 h 2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8" h="257">
                <a:moveTo>
                  <a:pt x="0" y="182"/>
                </a:moveTo>
                <a:cubicBezTo>
                  <a:pt x="159" y="219"/>
                  <a:pt x="318" y="257"/>
                  <a:pt x="499" y="227"/>
                </a:cubicBezTo>
                <a:cubicBezTo>
                  <a:pt x="680" y="197"/>
                  <a:pt x="990" y="38"/>
                  <a:pt x="1088" y="0"/>
                </a:cubicBezTo>
              </a:path>
            </a:pathLst>
          </a:custGeom>
          <a:noFill/>
          <a:ln w="38100" cmpd="sng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 flipV="1">
            <a:off x="4895850" y="2852738"/>
            <a:ext cx="2017713" cy="1439862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5062" name="Freeform 6"/>
          <p:cNvSpPr>
            <a:spLocks/>
          </p:cNvSpPr>
          <p:nvPr/>
        </p:nvSpPr>
        <p:spPr bwMode="auto">
          <a:xfrm>
            <a:off x="3240088" y="2997200"/>
            <a:ext cx="2736850" cy="1031875"/>
          </a:xfrm>
          <a:custGeom>
            <a:avLst/>
            <a:gdLst>
              <a:gd name="T0" fmla="*/ 0 w 1724"/>
              <a:gd name="T1" fmla="*/ 1008063 h 650"/>
              <a:gd name="T2" fmla="*/ 792162 w 1724"/>
              <a:gd name="T3" fmla="*/ 863600 h 650"/>
              <a:gd name="T4" fmla="*/ 2736850 w 1724"/>
              <a:gd name="T5" fmla="*/ 0 h 650"/>
              <a:gd name="T6" fmla="*/ 0 60000 65536"/>
              <a:gd name="T7" fmla="*/ 0 60000 65536"/>
              <a:gd name="T8" fmla="*/ 0 60000 65536"/>
              <a:gd name="T9" fmla="*/ 0 w 1724"/>
              <a:gd name="T10" fmla="*/ 0 h 650"/>
              <a:gd name="T11" fmla="*/ 1724 w 1724"/>
              <a:gd name="T12" fmla="*/ 650 h 6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24" h="650">
                <a:moveTo>
                  <a:pt x="0" y="635"/>
                </a:moveTo>
                <a:cubicBezTo>
                  <a:pt x="106" y="642"/>
                  <a:pt x="212" y="650"/>
                  <a:pt x="499" y="544"/>
                </a:cubicBezTo>
                <a:cubicBezTo>
                  <a:pt x="786" y="438"/>
                  <a:pt x="1512" y="91"/>
                  <a:pt x="1724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5472113" y="2997200"/>
            <a:ext cx="215900" cy="714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5905500" y="3644900"/>
            <a:ext cx="2089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006600"/>
                </a:solidFill>
              </a:rPr>
              <a:t>Courbe de retrait à l’échelle texturale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3887788" y="2349500"/>
            <a:ext cx="4608512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0000"/>
                </a:solidFill>
              </a:rPr>
              <a:t>Courbe d’équilibre = courbe de retrait gonflement de la couche de surface du sol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716463" y="6580188"/>
            <a:ext cx="4319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400"/>
              <a:t>Source : Monnier et Stengel. 1982</a:t>
            </a: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2160588" y="1773238"/>
            <a:ext cx="1439862" cy="9159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chemeClr val="tx1"/>
                </a:solidFill>
              </a:rPr>
              <a:t>Volume en  cm3 de 100 g de sol</a:t>
            </a:r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4392613" y="3716338"/>
            <a:ext cx="0" cy="792162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3816350" y="4581525"/>
            <a:ext cx="1511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000099"/>
                </a:solidFill>
              </a:rPr>
              <a:t>Porosité fissurale n</a:t>
            </a:r>
            <a:r>
              <a:rPr lang="fr-FR" i="0" baseline="30000">
                <a:solidFill>
                  <a:srgbClr val="000099"/>
                </a:solidFill>
              </a:rPr>
              <a:t>F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5400675" y="1557338"/>
            <a:ext cx="381635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0000"/>
                </a:solidFill>
              </a:rPr>
              <a:t>Cas d’une couche de surface de sol non travaillée (terre gonflante)</a:t>
            </a:r>
          </a:p>
        </p:txBody>
      </p:sp>
      <p:sp>
        <p:nvSpPr>
          <p:cNvPr id="45071" name="Text Box 15"/>
          <p:cNvSpPr txBox="1">
            <a:spLocks noChangeArrowheads="1"/>
          </p:cNvSpPr>
          <p:nvPr/>
        </p:nvSpPr>
        <p:spPr bwMode="auto">
          <a:xfrm>
            <a:off x="144463" y="3068638"/>
            <a:ext cx="233997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fr-FR">
                <a:latin typeface="Times New Roman" pitchFamily="18" charset="0"/>
              </a:rPr>
              <a:t>Plus l’amplitude de gonflement du matériau à l’échelle texturale est grande, pus sa porosité fissurale à une teneur en eau donnée, a des chances d’être grande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Définitions n</a:t>
            </a:r>
            <a:r>
              <a:rPr lang="fr-FR" baseline="30000" smtClean="0"/>
              <a:t>F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392613"/>
          </a:xfrm>
        </p:spPr>
        <p:txBody>
          <a:bodyPr/>
          <a:lstStyle/>
          <a:p>
            <a:pPr eaLnBrk="1" hangingPunct="1"/>
            <a:r>
              <a:rPr lang="fr-FR" smtClean="0"/>
              <a:t>Pour les sols limono argileux : </a:t>
            </a:r>
          </a:p>
          <a:p>
            <a:pPr algn="ctr" eaLnBrk="1" hangingPunct="1">
              <a:buFontTx/>
              <a:buNone/>
            </a:pPr>
            <a:r>
              <a:rPr lang="fr-FR" smtClean="0"/>
              <a:t> n</a:t>
            </a:r>
            <a:r>
              <a:rPr lang="fr-FR" baseline="30000" smtClean="0"/>
              <a:t>F</a:t>
            </a:r>
            <a:r>
              <a:rPr lang="fr-FR" smtClean="0"/>
              <a:t> = 0,25 * A + 0,32 ( W</a:t>
            </a:r>
            <a:r>
              <a:rPr lang="fr-FR" baseline="-25000" smtClean="0"/>
              <a:t>CR</a:t>
            </a:r>
            <a:r>
              <a:rPr lang="fr-FR" smtClean="0"/>
              <a:t> – W)</a:t>
            </a:r>
          </a:p>
          <a:p>
            <a:pPr eaLnBrk="1" hangingPunct="1">
              <a:buFontTx/>
              <a:buNone/>
            </a:pPr>
            <a:endParaRPr lang="fr-FR" smtClean="0"/>
          </a:p>
          <a:p>
            <a:pPr eaLnBrk="1" hangingPunct="1">
              <a:buFontTx/>
              <a:buNone/>
            </a:pPr>
            <a:r>
              <a:rPr lang="fr-FR" smtClean="0"/>
              <a:t>Avec : </a:t>
            </a:r>
          </a:p>
          <a:p>
            <a:pPr lvl="1" eaLnBrk="1" hangingPunct="1"/>
            <a:r>
              <a:rPr lang="fr-FR" smtClean="0"/>
              <a:t> A : teneur en argile % </a:t>
            </a:r>
          </a:p>
          <a:p>
            <a:pPr lvl="1" eaLnBrk="1" hangingPunct="1"/>
            <a:r>
              <a:rPr lang="fr-FR" smtClean="0"/>
              <a:t>W</a:t>
            </a:r>
            <a:r>
              <a:rPr lang="fr-FR" baseline="-25000" smtClean="0"/>
              <a:t>CR</a:t>
            </a:r>
            <a:r>
              <a:rPr lang="fr-FR" smtClean="0"/>
              <a:t> : humidité à HCC</a:t>
            </a:r>
          </a:p>
          <a:p>
            <a:pPr lvl="1" eaLnBrk="1" hangingPunct="1"/>
            <a:r>
              <a:rPr lang="fr-FR" smtClean="0"/>
              <a:t>W : humidité donnée. 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Fissuration en sol argileux</a:t>
            </a:r>
          </a:p>
        </p:txBody>
      </p:sp>
      <p:pic>
        <p:nvPicPr>
          <p:cNvPr id="47107" name="Picture 3" descr="IMG0012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77925" y="1600200"/>
            <a:ext cx="6788150" cy="4525963"/>
          </a:xfrm>
          <a:noFill/>
        </p:spPr>
      </p:pic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6011863" y="6524625"/>
            <a:ext cx="2592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Photo Y. Gautronneau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Fissuration en sol argileux</a:t>
            </a: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6011863" y="6524625"/>
            <a:ext cx="2592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Photo ENSAM </a:t>
            </a:r>
          </a:p>
        </p:txBody>
      </p:sp>
      <p:pic>
        <p:nvPicPr>
          <p:cNvPr id="48132" name="Picture 6" descr="dessication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71550" y="1690688"/>
            <a:ext cx="7129463" cy="46910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785937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Influence de l’épaisseur d’une croûte superficielle</a:t>
            </a:r>
            <a:br>
              <a:rPr lang="fr-FR" sz="4000" smtClean="0"/>
            </a:br>
            <a:r>
              <a:rPr lang="fr-FR" sz="4000" smtClean="0"/>
              <a:t> sur la maille de fissuration</a:t>
            </a:r>
          </a:p>
        </p:txBody>
      </p:sp>
      <p:pic>
        <p:nvPicPr>
          <p:cNvPr id="49155" name="Picture 4" descr="diapo11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2133600"/>
            <a:ext cx="2859087" cy="4464050"/>
          </a:xfrm>
          <a:noFill/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851275" y="3062288"/>
            <a:ext cx="4321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Épaisseur moyenne 3,3 mm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3851275" y="5222875"/>
            <a:ext cx="4321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Épaisseur moyenne 7,7 mm</a:t>
            </a:r>
          </a:p>
        </p:txBody>
      </p:sp>
      <p:sp>
        <p:nvSpPr>
          <p:cNvPr id="49158" name="Text Box 7"/>
          <p:cNvSpPr txBox="1">
            <a:spLocks noChangeArrowheads="1"/>
          </p:cNvSpPr>
          <p:nvPr/>
        </p:nvSpPr>
        <p:spPr bwMode="auto">
          <a:xfrm>
            <a:off x="4643438" y="6381750"/>
            <a:ext cx="4319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400"/>
              <a:t>Source : Monnier et Stengel. 1982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3370262"/>
          </a:xfrm>
        </p:spPr>
        <p:txBody>
          <a:bodyPr/>
          <a:lstStyle/>
          <a:p>
            <a:pPr eaLnBrk="1" hangingPunct="1"/>
            <a:r>
              <a:rPr lang="fr-FR" smtClean="0"/>
              <a:t>Propriété du sol :</a:t>
            </a:r>
            <a:br>
              <a:rPr lang="fr-FR" smtClean="0"/>
            </a:br>
            <a:r>
              <a:rPr lang="fr-FR" smtClean="0"/>
              <a:t> l’aptitude à la fissuration</a:t>
            </a:r>
            <a:br>
              <a:rPr lang="fr-FR" smtClean="0"/>
            </a:br>
            <a:r>
              <a:rPr lang="fr-FR" smtClean="0"/>
              <a:t>et/ou activité structurale</a:t>
            </a:r>
            <a:br>
              <a:rPr lang="fr-FR" smtClean="0"/>
            </a:br>
            <a:endParaRPr lang="fr-FR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val 2"/>
          <p:cNvSpPr>
            <a:spLocks noChangeArrowheads="1"/>
          </p:cNvSpPr>
          <p:nvPr/>
        </p:nvSpPr>
        <p:spPr bwMode="auto">
          <a:xfrm>
            <a:off x="3059113" y="3357563"/>
            <a:ext cx="1584325" cy="1295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87325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Facteurs intervenant dans la régénération de la structure par le climat : rappel</a:t>
            </a:r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1116013" y="5446713"/>
            <a:ext cx="576103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875463" y="5086350"/>
            <a:ext cx="2305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E</a:t>
            </a:r>
            <a:r>
              <a:rPr lang="fr-FR" i="0" baseline="-25000"/>
              <a:t>i+1</a:t>
            </a:r>
            <a:r>
              <a:rPr lang="fr-FR" i="0"/>
              <a:t> = Augmentation de la porosité du sol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539750" y="5086350"/>
            <a:ext cx="504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E</a:t>
            </a:r>
            <a:r>
              <a:rPr lang="fr-FR" i="0" baseline="-25000"/>
              <a:t>i</a:t>
            </a:r>
            <a:endParaRPr lang="fr-FR" i="0"/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323850" y="3646488"/>
            <a:ext cx="15843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Texture</a:t>
            </a:r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1260475" y="4006850"/>
            <a:ext cx="1800225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3059113" y="3646488"/>
            <a:ext cx="1584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0000"/>
                </a:solidFill>
              </a:rPr>
              <a:t>Aptitude à la fissuration</a:t>
            </a:r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4500563" y="4006850"/>
            <a:ext cx="16557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1211" name="Text Box 11"/>
          <p:cNvSpPr txBox="1">
            <a:spLocks noChangeArrowheads="1"/>
          </p:cNvSpPr>
          <p:nvPr/>
        </p:nvSpPr>
        <p:spPr bwMode="auto">
          <a:xfrm>
            <a:off x="4572000" y="2598738"/>
            <a:ext cx="3241675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Alternances : </a:t>
            </a:r>
          </a:p>
          <a:p>
            <a:pPr>
              <a:buFontTx/>
              <a:buChar char="•"/>
            </a:pPr>
            <a:r>
              <a:rPr lang="fr-FR" i="0"/>
              <a:t> Humectation – dessiccation</a:t>
            </a:r>
          </a:p>
          <a:p>
            <a:pPr>
              <a:buFontTx/>
              <a:buChar char="•"/>
            </a:pPr>
            <a:r>
              <a:rPr lang="fr-FR" i="0"/>
              <a:t> Gel – dégel </a:t>
            </a:r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>
            <a:off x="6156325" y="3790950"/>
            <a:ext cx="0" cy="16557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cxnSp>
        <p:nvCxnSpPr>
          <p:cNvPr id="51213" name="AutoShape 13"/>
          <p:cNvCxnSpPr>
            <a:cxnSpLocks noChangeShapeType="1"/>
            <a:stCxn id="51205" idx="2"/>
            <a:endCxn id="51206" idx="2"/>
          </p:cNvCxnSpPr>
          <p:nvPr/>
        </p:nvCxnSpPr>
        <p:spPr bwMode="auto">
          <a:xfrm rot="16200000" flipV="1">
            <a:off x="4272757" y="1972469"/>
            <a:ext cx="274637" cy="7235825"/>
          </a:xfrm>
          <a:prstGeom prst="curvedConnector3">
            <a:avLst>
              <a:gd name="adj1" fmla="val -106361"/>
            </a:avLst>
          </a:prstGeom>
          <a:noFill/>
          <a:ln w="28575">
            <a:solidFill>
              <a:srgbClr val="FFFF00"/>
            </a:solidFill>
            <a:round/>
            <a:headEnd type="triangle" w="med" len="med"/>
            <a:tailEnd/>
          </a:ln>
        </p:spPr>
      </p:cxnSp>
      <p:sp>
        <p:nvSpPr>
          <p:cNvPr id="51214" name="Text Box 14"/>
          <p:cNvSpPr txBox="1">
            <a:spLocks noChangeArrowheads="1"/>
          </p:cNvSpPr>
          <p:nvPr/>
        </p:nvSpPr>
        <p:spPr bwMode="auto">
          <a:xfrm>
            <a:off x="2195513" y="6022975"/>
            <a:ext cx="467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Changement d’état : comportement du sol</a:t>
            </a:r>
          </a:p>
        </p:txBody>
      </p:sp>
      <p:sp>
        <p:nvSpPr>
          <p:cNvPr id="51215" name="Text Box 15"/>
          <p:cNvSpPr txBox="1">
            <a:spLocks noChangeArrowheads="1"/>
          </p:cNvSpPr>
          <p:nvPr/>
        </p:nvSpPr>
        <p:spPr bwMode="auto">
          <a:xfrm>
            <a:off x="144463" y="2349500"/>
            <a:ext cx="22336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Caractéristiques permanentes du sol</a:t>
            </a:r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1116013" y="3141663"/>
            <a:ext cx="0" cy="50482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51217" name="Text Box 17"/>
          <p:cNvSpPr txBox="1">
            <a:spLocks noChangeArrowheads="1"/>
          </p:cNvSpPr>
          <p:nvPr/>
        </p:nvSpPr>
        <p:spPr bwMode="auto">
          <a:xfrm>
            <a:off x="1187450" y="4006850"/>
            <a:ext cx="2233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Propriétés du sol</a:t>
            </a:r>
          </a:p>
        </p:txBody>
      </p:sp>
      <p:sp>
        <p:nvSpPr>
          <p:cNvPr id="51218" name="Text Box 18"/>
          <p:cNvSpPr txBox="1">
            <a:spLocks noChangeArrowheads="1"/>
          </p:cNvSpPr>
          <p:nvPr/>
        </p:nvSpPr>
        <p:spPr bwMode="auto">
          <a:xfrm>
            <a:off x="4716463" y="6524625"/>
            <a:ext cx="43195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600"/>
              <a:t>Source : C. DURR et al. 1979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Activité structurale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fr-FR" sz="2400" smtClean="0"/>
              <a:t>C’est l’aptitude d’un matériau à se fragmenter sous l’effet des alternances humectation – dessiccation.</a:t>
            </a:r>
          </a:p>
          <a:p>
            <a:pPr algn="just" eaLnBrk="1" hangingPunct="1">
              <a:lnSpc>
                <a:spcPct val="90000"/>
              </a:lnSpc>
            </a:pPr>
            <a:endParaRPr lang="fr-FR" sz="2400" smtClean="0"/>
          </a:p>
          <a:p>
            <a:pPr algn="just" eaLnBrk="1" hangingPunct="1">
              <a:lnSpc>
                <a:spcPct val="90000"/>
              </a:lnSpc>
            </a:pPr>
            <a:endParaRPr lang="fr-FR" sz="2400" smtClean="0"/>
          </a:p>
          <a:p>
            <a:pPr algn="just" eaLnBrk="1" hangingPunct="1">
              <a:lnSpc>
                <a:spcPct val="90000"/>
              </a:lnSpc>
            </a:pPr>
            <a:endParaRPr lang="fr-FR" sz="2400" smtClean="0"/>
          </a:p>
          <a:p>
            <a:pPr algn="just" eaLnBrk="1" hangingPunct="1">
              <a:lnSpc>
                <a:spcPct val="90000"/>
              </a:lnSpc>
            </a:pPr>
            <a:r>
              <a:rPr lang="fr-FR" sz="2400" smtClean="0"/>
              <a:t>Autre terme pour cette notion : </a:t>
            </a:r>
            <a:r>
              <a:rPr lang="fr-FR" sz="2400" b="1" smtClean="0"/>
              <a:t>la capacité de récupération </a:t>
            </a:r>
            <a:r>
              <a:rPr lang="fr-FR" sz="2400" smtClean="0"/>
              <a:t>du matériau après une action de dégradation de la structure. </a:t>
            </a:r>
          </a:p>
        </p:txBody>
      </p:sp>
      <p:sp>
        <p:nvSpPr>
          <p:cNvPr id="52228" name="Line 4"/>
          <p:cNvSpPr>
            <a:spLocks noChangeShapeType="1"/>
          </p:cNvSpPr>
          <p:nvPr/>
        </p:nvSpPr>
        <p:spPr bwMode="auto">
          <a:xfrm>
            <a:off x="2484438" y="2708275"/>
            <a:ext cx="18716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4427538" y="2486025"/>
            <a:ext cx="273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0000"/>
                </a:solidFill>
              </a:rPr>
              <a:t>Aptitude à la fissuration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Classification de la porosité du sol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Critère dimensionnel : </a:t>
            </a:r>
          </a:p>
          <a:p>
            <a:pPr lvl="1" eaLnBrk="1" hangingPunct="1"/>
            <a:r>
              <a:rPr lang="fr-FR" smtClean="0"/>
              <a:t>Microporosité et macroporosité</a:t>
            </a:r>
          </a:p>
          <a:p>
            <a:pPr lvl="1" eaLnBrk="1" hangingPunct="1"/>
            <a:r>
              <a:rPr lang="fr-FR" smtClean="0"/>
              <a:t>Porosité capillaire (micro) et non capillaire (macro)</a:t>
            </a:r>
          </a:p>
          <a:p>
            <a:pPr eaLnBrk="1" hangingPunct="1"/>
            <a:r>
              <a:rPr lang="fr-FR" smtClean="0"/>
              <a:t>Critère selon l’origine des pores :</a:t>
            </a:r>
          </a:p>
          <a:p>
            <a:pPr lvl="1" eaLnBrk="1" hangingPunct="1"/>
            <a:r>
              <a:rPr lang="fr-FR" smtClean="0"/>
              <a:t>Porosité texturale : vide du à l’entassement des particules</a:t>
            </a:r>
          </a:p>
          <a:p>
            <a:pPr lvl="1" eaLnBrk="1" hangingPunct="1"/>
            <a:r>
              <a:rPr lang="fr-FR" smtClean="0"/>
              <a:t>Porosité structurale : résulte de l’organisation des particules entre elles</a:t>
            </a:r>
          </a:p>
          <a:p>
            <a:pPr lvl="2" eaLnBrk="1" hangingPunct="1"/>
            <a:endParaRPr lang="fr-FR" smtClean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"/>
          <p:cNvSpPr>
            <a:spLocks noChangeArrowheads="1"/>
          </p:cNvSpPr>
          <p:nvPr/>
        </p:nvSpPr>
        <p:spPr bwMode="auto">
          <a:xfrm>
            <a:off x="107950" y="1628775"/>
            <a:ext cx="8893175" cy="4752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Classes d’aptitudes à la fissuration</a:t>
            </a:r>
          </a:p>
        </p:txBody>
      </p:sp>
      <p:pic>
        <p:nvPicPr>
          <p:cNvPr id="53252" name="Picture 8" descr="diapo12"/>
          <p:cNvPicPr>
            <a:picLocks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14325" y="1870075"/>
            <a:ext cx="4641850" cy="4086225"/>
          </a:xfrm>
          <a:noFill/>
        </p:spPr>
      </p:pic>
      <p:pic>
        <p:nvPicPr>
          <p:cNvPr id="53253" name="Picture 9" descr="diapo12bis"/>
          <p:cNvPicPr>
            <a:picLocks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203575" y="2420938"/>
            <a:ext cx="5535613" cy="2178050"/>
          </a:xfrm>
          <a:noFill/>
        </p:spPr>
      </p:pic>
      <p:sp>
        <p:nvSpPr>
          <p:cNvPr id="53254" name="Rectangle 11"/>
          <p:cNvSpPr>
            <a:spLocks noChangeArrowheads="1"/>
          </p:cNvSpPr>
          <p:nvPr/>
        </p:nvSpPr>
        <p:spPr bwMode="auto">
          <a:xfrm>
            <a:off x="1549400" y="1700213"/>
            <a:ext cx="2447925" cy="4333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3255" name="Text Box 12"/>
          <p:cNvSpPr txBox="1">
            <a:spLocks noChangeArrowheads="1"/>
          </p:cNvSpPr>
          <p:nvPr/>
        </p:nvSpPr>
        <p:spPr bwMode="auto">
          <a:xfrm>
            <a:off x="4643438" y="6381750"/>
            <a:ext cx="4319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400"/>
              <a:t>Source : Monnier et Stengel. 1982</a:t>
            </a:r>
          </a:p>
        </p:txBody>
      </p:sp>
      <p:sp>
        <p:nvSpPr>
          <p:cNvPr id="53256" name="Text Box 13"/>
          <p:cNvSpPr txBox="1">
            <a:spLocks noChangeArrowheads="1"/>
          </p:cNvSpPr>
          <p:nvPr/>
        </p:nvSpPr>
        <p:spPr bwMode="auto">
          <a:xfrm>
            <a:off x="1187450" y="3141663"/>
            <a:ext cx="288925" cy="34607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3257" name="Text Box 16"/>
          <p:cNvSpPr txBox="1">
            <a:spLocks noChangeArrowheads="1"/>
          </p:cNvSpPr>
          <p:nvPr/>
        </p:nvSpPr>
        <p:spPr bwMode="auto">
          <a:xfrm>
            <a:off x="1547813" y="4348163"/>
            <a:ext cx="360362" cy="34607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600" i="0">
                <a:solidFill>
                  <a:srgbClr val="FF0000"/>
                </a:solidFill>
              </a:rPr>
              <a:t>II</a:t>
            </a:r>
          </a:p>
        </p:txBody>
      </p:sp>
      <p:sp>
        <p:nvSpPr>
          <p:cNvPr id="53258" name="Text Box 17"/>
          <p:cNvSpPr txBox="1">
            <a:spLocks noChangeArrowheads="1"/>
          </p:cNvSpPr>
          <p:nvPr/>
        </p:nvSpPr>
        <p:spPr bwMode="auto">
          <a:xfrm>
            <a:off x="2181225" y="4843463"/>
            <a:ext cx="430213" cy="34607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0">
                <a:solidFill>
                  <a:srgbClr val="FF0000"/>
                </a:solidFill>
              </a:rPr>
              <a:t>III</a:t>
            </a:r>
          </a:p>
        </p:txBody>
      </p:sp>
      <p:sp>
        <p:nvSpPr>
          <p:cNvPr id="53259" name="Text Box 18"/>
          <p:cNvSpPr txBox="1">
            <a:spLocks noChangeArrowheads="1"/>
          </p:cNvSpPr>
          <p:nvPr/>
        </p:nvSpPr>
        <p:spPr bwMode="auto">
          <a:xfrm>
            <a:off x="684213" y="5373688"/>
            <a:ext cx="287337" cy="34607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600" i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53260" name="Text Box 19"/>
          <p:cNvSpPr txBox="1">
            <a:spLocks noChangeArrowheads="1"/>
          </p:cNvSpPr>
          <p:nvPr/>
        </p:nvSpPr>
        <p:spPr bwMode="auto">
          <a:xfrm>
            <a:off x="2268538" y="5300663"/>
            <a:ext cx="431800" cy="34607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0">
                <a:solidFill>
                  <a:srgbClr val="FF0000"/>
                </a:solidFill>
              </a:rPr>
              <a:t>IV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III – Tassement et Régénération des sols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Phénomène de tassement des sols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Rappel : structure du sol, porosité du sol et définition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Action due à l’homme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endParaRPr lang="fr-FR" sz="18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Propriété du sol : sensibilité au tassement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 comportement mécanique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Facteurs influençant le tassement</a:t>
            </a:r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>
                <a:solidFill>
                  <a:srgbClr val="FFFF00"/>
                </a:solidFill>
              </a:rPr>
              <a:t>Régénération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Naturelle des sols sous l’action du climat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>
                <a:solidFill>
                  <a:srgbClr val="FFFF00"/>
                </a:solidFill>
              </a:rPr>
              <a:t>Vie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Les pratiques pour ne pas tasser ou décompacter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Action des racines</a:t>
            </a:r>
          </a:p>
        </p:txBody>
      </p:sp>
      <p:pic>
        <p:nvPicPr>
          <p:cNvPr id="55299" name="Picture 5" descr="IMG0098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77925" y="1600200"/>
            <a:ext cx="6788150" cy="4525963"/>
          </a:xfrm>
          <a:noFill/>
        </p:spPr>
      </p:pic>
      <p:sp>
        <p:nvSpPr>
          <p:cNvPr id="55300" name="Text Box 8"/>
          <p:cNvSpPr txBox="1">
            <a:spLocks noChangeArrowheads="1"/>
          </p:cNvSpPr>
          <p:nvPr/>
        </p:nvSpPr>
        <p:spPr bwMode="auto">
          <a:xfrm>
            <a:off x="6011863" y="6524625"/>
            <a:ext cx="2592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Photo Y. Gautronneau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Action de la faune du sol</a:t>
            </a:r>
          </a:p>
        </p:txBody>
      </p:sp>
      <p:sp>
        <p:nvSpPr>
          <p:cNvPr id="56323" name="AutoShape 5" descr="Vue prise en terrarium du travail des vers de terre"/>
          <p:cNvSpPr>
            <a:spLocks noChangeAspect="1" noChangeArrowheads="1"/>
          </p:cNvSpPr>
          <p:nvPr/>
        </p:nvSpPr>
        <p:spPr bwMode="auto">
          <a:xfrm>
            <a:off x="155575" y="46038"/>
            <a:ext cx="28575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6324" name="AutoShape 7" descr="Vue prise en terrarium du travail des vers de terre"/>
          <p:cNvSpPr>
            <a:spLocks noChangeAspect="1" noChangeArrowheads="1"/>
          </p:cNvSpPr>
          <p:nvPr/>
        </p:nvSpPr>
        <p:spPr bwMode="auto">
          <a:xfrm>
            <a:off x="3143250" y="2495550"/>
            <a:ext cx="28575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56325" name="Picture 9" descr="vt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1989138"/>
            <a:ext cx="6480175" cy="4232275"/>
          </a:xfrm>
          <a:noFill/>
        </p:spPr>
      </p:pic>
      <p:sp>
        <p:nvSpPr>
          <p:cNvPr id="56326" name="Oval 10"/>
          <p:cNvSpPr>
            <a:spLocks noChangeArrowheads="1"/>
          </p:cNvSpPr>
          <p:nvPr/>
        </p:nvSpPr>
        <p:spPr bwMode="auto">
          <a:xfrm>
            <a:off x="3563938" y="4652963"/>
            <a:ext cx="2663825" cy="151288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6327" name="Line 11"/>
          <p:cNvSpPr>
            <a:spLocks noChangeShapeType="1"/>
          </p:cNvSpPr>
          <p:nvPr/>
        </p:nvSpPr>
        <p:spPr bwMode="auto">
          <a:xfrm flipV="1">
            <a:off x="5867400" y="2349500"/>
            <a:ext cx="1296988" cy="25923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6328" name="Text Box 12"/>
          <p:cNvSpPr txBox="1">
            <a:spLocks noChangeArrowheads="1"/>
          </p:cNvSpPr>
          <p:nvPr/>
        </p:nvSpPr>
        <p:spPr bwMode="auto">
          <a:xfrm>
            <a:off x="4356100" y="6375400"/>
            <a:ext cx="27352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Photo L. Fayolle, INRA. </a:t>
            </a:r>
          </a:p>
        </p:txBody>
      </p:sp>
      <p:sp>
        <p:nvSpPr>
          <p:cNvPr id="56329" name="Text Box 13"/>
          <p:cNvSpPr txBox="1">
            <a:spLocks noChangeArrowheads="1"/>
          </p:cNvSpPr>
          <p:nvPr/>
        </p:nvSpPr>
        <p:spPr bwMode="auto">
          <a:xfrm>
            <a:off x="7164388" y="1989138"/>
            <a:ext cx="1763712" cy="4502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fr-FR" sz="1600" i="0"/>
              <a:t>Des vers de terre (</a:t>
            </a:r>
            <a:r>
              <a:rPr lang="fr-FR" sz="1600"/>
              <a:t>Lumbricus terrestris</a:t>
            </a:r>
            <a:r>
              <a:rPr lang="fr-FR" sz="1600" i="0"/>
              <a:t>) ont creusé des galeries dans une terre jaune et ont déposé </a:t>
            </a:r>
            <a:r>
              <a:rPr lang="fr-FR" sz="1600" b="1" i="0"/>
              <a:t>les turricules correspondants à cette activité dans la litière superficielle</a:t>
            </a:r>
            <a:r>
              <a:rPr lang="fr-FR" sz="1600" i="0"/>
              <a:t>, opérant ainsi le mélange des matières minérales et des débris végétaux superficiels.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PC1H5L3 60% deltaO"/>
          <p:cNvPicPr>
            <a:picLocks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69925" y="457200"/>
            <a:ext cx="7802563" cy="5851525"/>
          </a:xfrm>
          <a:noFill/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6805613" y="6375400"/>
            <a:ext cx="2735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Photo J. Peigné.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107950" y="452438"/>
          <a:ext cx="9001125" cy="6000750"/>
        </p:xfrm>
        <a:graphic>
          <a:graphicData uri="http://schemas.openxmlformats.org/presentationml/2006/ole">
            <p:oleObj spid="_x0000_s2050" name="Photo Editor Photo" r:id="rId3" imgW="11685714" imgH="7790476" progId="MSPhotoEd.3">
              <p:embed/>
            </p:oleObj>
          </a:graphicData>
        </a:graphic>
      </p:graphicFrame>
      <p:sp>
        <p:nvSpPr>
          <p:cNvPr id="2051" name="Text Box 5"/>
          <p:cNvSpPr txBox="1">
            <a:spLocks noChangeArrowheads="1"/>
          </p:cNvSpPr>
          <p:nvPr/>
        </p:nvSpPr>
        <p:spPr bwMode="auto">
          <a:xfrm>
            <a:off x="4716463" y="6524625"/>
            <a:ext cx="43195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600"/>
              <a:t>Source : M. Lamandé, 2003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2074862"/>
          </a:xfrm>
        </p:spPr>
        <p:txBody>
          <a:bodyPr/>
          <a:lstStyle/>
          <a:p>
            <a:pPr eaLnBrk="1" hangingPunct="1"/>
            <a:r>
              <a:rPr lang="fr-FR" sz="4000" smtClean="0"/>
              <a:t>Question actuelle : les lombriciens sont-ils capables de régénérer les sols compactés ?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81300"/>
            <a:ext cx="8229600" cy="3344863"/>
          </a:xfrm>
        </p:spPr>
        <p:txBody>
          <a:bodyPr/>
          <a:lstStyle/>
          <a:p>
            <a:pPr eaLnBrk="1" hangingPunct="1"/>
            <a:r>
              <a:rPr lang="fr-FR" smtClean="0"/>
              <a:t>Mémoire de fin d’étude de P. Bouchant et S. Cadoux (2005) à l’INRA Mons : </a:t>
            </a:r>
          </a:p>
          <a:p>
            <a:pPr eaLnBrk="1" hangingPunct="1"/>
            <a:endParaRPr lang="fr-FR" smtClean="0"/>
          </a:p>
          <a:p>
            <a:pPr lvl="1" eaLnBrk="1" hangingPunct="1"/>
            <a:r>
              <a:rPr lang="fr-FR" smtClean="0"/>
              <a:t>Publication TCS n°35 Novembre/décembre 2005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Premier effet : tassement réduit nombre et activité des vers de terre</a:t>
            </a:r>
          </a:p>
        </p:txBody>
      </p:sp>
      <p:pic>
        <p:nvPicPr>
          <p:cNvPr id="59395" name="Picture 5" descr="vt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28675" y="1782763"/>
            <a:ext cx="7488238" cy="4805362"/>
          </a:xfr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4338"/>
            <a:ext cx="8229600" cy="1143000"/>
          </a:xfrm>
        </p:spPr>
        <p:txBody>
          <a:bodyPr/>
          <a:lstStyle/>
          <a:p>
            <a:pPr eaLnBrk="1" hangingPunct="1"/>
            <a:r>
              <a:rPr lang="fr-FR" sz="4000" smtClean="0"/>
              <a:t>Evolution de nombre de galeries par m</a:t>
            </a:r>
            <a:r>
              <a:rPr lang="fr-FR" sz="4000" baseline="30000" smtClean="0"/>
              <a:t>2</a:t>
            </a:r>
            <a:r>
              <a:rPr lang="fr-FR" sz="4000" smtClean="0"/>
              <a:t> dans les zones compactes en fonction du temps</a:t>
            </a:r>
          </a:p>
        </p:txBody>
      </p:sp>
      <p:pic>
        <p:nvPicPr>
          <p:cNvPr id="60419" name="Picture 5" descr="vt2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87450" y="1989138"/>
            <a:ext cx="6769100" cy="4645025"/>
          </a:xfr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57213"/>
            <a:ext cx="8229600" cy="1143000"/>
          </a:xfrm>
        </p:spPr>
        <p:txBody>
          <a:bodyPr/>
          <a:lstStyle/>
          <a:p>
            <a:pPr eaLnBrk="1" hangingPunct="1"/>
            <a:r>
              <a:rPr lang="fr-FR" sz="4000" smtClean="0"/>
              <a:t>Capacités des espèces à coloniser des espaces compactés</a:t>
            </a:r>
            <a:br>
              <a:rPr lang="fr-FR" sz="4000" smtClean="0"/>
            </a:br>
            <a:endParaRPr lang="fr-FR" sz="4000" smtClean="0"/>
          </a:p>
        </p:txBody>
      </p:sp>
      <p:pic>
        <p:nvPicPr>
          <p:cNvPr id="61443" name="Picture 5" descr="vt3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2133600"/>
            <a:ext cx="9144000" cy="2232025"/>
          </a:xfrm>
          <a:noFill/>
        </p:spPr>
      </p:pic>
      <p:sp>
        <p:nvSpPr>
          <p:cNvPr id="61444" name="Text Box 6"/>
          <p:cNvSpPr txBox="1">
            <a:spLocks noChangeArrowheads="1"/>
          </p:cNvSpPr>
          <p:nvPr/>
        </p:nvSpPr>
        <p:spPr bwMode="auto">
          <a:xfrm>
            <a:off x="173038" y="4672013"/>
            <a:ext cx="86471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000"/>
              <a:t>Expérimentation dans des bacs de terre : observation du comportement de 4 vers de terre dans 3 zone tassées ‘types’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Calcul des porosités texturales</a:t>
            </a:r>
          </a:p>
        </p:txBody>
      </p:sp>
      <p:sp>
        <p:nvSpPr>
          <p:cNvPr id="9219" name="Rectangle 3" descr="Briques horizontales"/>
          <p:cNvSpPr>
            <a:spLocks noChangeArrowheads="1"/>
          </p:cNvSpPr>
          <p:nvPr/>
        </p:nvSpPr>
        <p:spPr bwMode="auto">
          <a:xfrm>
            <a:off x="684213" y="3429000"/>
            <a:ext cx="2160587" cy="1439863"/>
          </a:xfrm>
          <a:prstGeom prst="rect">
            <a:avLst/>
          </a:prstGeom>
          <a:pattFill prst="horzBrick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220" name="Rectangle 4" descr="Rayures étroites horizontales"/>
          <p:cNvSpPr>
            <a:spLocks noChangeArrowheads="1"/>
          </p:cNvSpPr>
          <p:nvPr/>
        </p:nvSpPr>
        <p:spPr bwMode="auto">
          <a:xfrm>
            <a:off x="684213" y="2492375"/>
            <a:ext cx="2160587" cy="936625"/>
          </a:xfrm>
          <a:prstGeom prst="rect">
            <a:avLst/>
          </a:prstGeom>
          <a:pattFill prst="narHorz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684213" y="1771650"/>
            <a:ext cx="2160587" cy="720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2989263" y="3860800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V</a:t>
            </a:r>
            <a:r>
              <a:rPr lang="fr-FR" sz="2400" i="0" baseline="-25000"/>
              <a:t>S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2987675" y="2347913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V</a:t>
            </a:r>
            <a:r>
              <a:rPr lang="fr-FR" sz="2400" i="0" baseline="-25000"/>
              <a:t>P</a:t>
            </a:r>
          </a:p>
        </p:txBody>
      </p:sp>
      <p:sp>
        <p:nvSpPr>
          <p:cNvPr id="9224" name="AutoShape 8"/>
          <p:cNvSpPr>
            <a:spLocks/>
          </p:cNvSpPr>
          <p:nvPr/>
        </p:nvSpPr>
        <p:spPr bwMode="auto">
          <a:xfrm>
            <a:off x="3563938" y="2349500"/>
            <a:ext cx="71437" cy="2159000"/>
          </a:xfrm>
          <a:prstGeom prst="rightBrace">
            <a:avLst>
              <a:gd name="adj1" fmla="val 251854"/>
              <a:gd name="adj2" fmla="val 50000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3709988" y="3187700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V</a:t>
            </a:r>
            <a:r>
              <a:rPr lang="fr-FR" sz="2400" i="0" baseline="-25000"/>
              <a:t>T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4572000" y="1989138"/>
            <a:ext cx="424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000" i="0"/>
              <a:t>V</a:t>
            </a:r>
            <a:r>
              <a:rPr lang="fr-FR" sz="2000" i="0" baseline="-25000"/>
              <a:t>P</a:t>
            </a:r>
            <a:r>
              <a:rPr lang="fr-FR" sz="2000" i="0" baseline="30000"/>
              <a:t>S </a:t>
            </a:r>
            <a:r>
              <a:rPr lang="fr-FR" sz="2000" i="0"/>
              <a:t>: Volume des pores structuraux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4572000" y="2557463"/>
            <a:ext cx="424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000" i="0"/>
              <a:t>V</a:t>
            </a:r>
            <a:r>
              <a:rPr lang="fr-FR" sz="2000" i="0" baseline="-25000"/>
              <a:t>P</a:t>
            </a:r>
            <a:r>
              <a:rPr lang="fr-FR" sz="2000" i="0" baseline="30000"/>
              <a:t>T </a:t>
            </a:r>
            <a:r>
              <a:rPr lang="fr-FR" sz="2000" i="0"/>
              <a:t>: Volume des pores texturaux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4572000" y="3429000"/>
            <a:ext cx="3671888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000" i="0"/>
              <a:t>Porosité structurale n</a:t>
            </a:r>
            <a:r>
              <a:rPr lang="fr-FR" sz="2000" i="0" baseline="30000"/>
              <a:t>s</a:t>
            </a:r>
          </a:p>
          <a:p>
            <a:r>
              <a:rPr lang="fr-FR" sz="2000" i="0"/>
              <a:t>Porosité texturale n</a:t>
            </a:r>
            <a:r>
              <a:rPr lang="fr-FR" sz="2000" i="0" baseline="30000"/>
              <a:t>t</a:t>
            </a:r>
          </a:p>
          <a:p>
            <a:r>
              <a:rPr lang="fr-FR" sz="2000" i="0"/>
              <a:t>Porosité totale : n</a:t>
            </a:r>
            <a:r>
              <a:rPr lang="fr-FR" sz="2000" i="0" baseline="30000"/>
              <a:t>T</a:t>
            </a:r>
            <a:r>
              <a:rPr lang="fr-FR" sz="2000" i="0"/>
              <a:t> = n</a:t>
            </a:r>
            <a:r>
              <a:rPr lang="fr-FR" sz="2000" i="0" baseline="30000"/>
              <a:t>t</a:t>
            </a:r>
            <a:r>
              <a:rPr lang="fr-FR" sz="2000" i="0"/>
              <a:t> + n</a:t>
            </a:r>
            <a:r>
              <a:rPr lang="fr-FR" sz="2000" i="0" baseline="30000"/>
              <a:t>s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611188" y="5229225"/>
            <a:ext cx="8064500" cy="10144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400" i="0"/>
              <a:t>Porosité texturale du sol = n</a:t>
            </a:r>
            <a:r>
              <a:rPr lang="fr-FR" sz="2400" i="0" baseline="30000"/>
              <a:t>t</a:t>
            </a:r>
            <a:r>
              <a:rPr lang="fr-FR" sz="2400" i="0"/>
              <a:t> = (V</a:t>
            </a:r>
            <a:r>
              <a:rPr lang="fr-FR" sz="2400" i="0" baseline="-25000"/>
              <a:t>P</a:t>
            </a:r>
            <a:r>
              <a:rPr lang="fr-FR" sz="2400" i="0" baseline="30000"/>
              <a:t>T</a:t>
            </a:r>
            <a:r>
              <a:rPr lang="fr-FR" sz="2400" i="0"/>
              <a:t> / V</a:t>
            </a:r>
            <a:r>
              <a:rPr lang="fr-FR" sz="2400" i="0" baseline="-25000"/>
              <a:t>T</a:t>
            </a:r>
            <a:r>
              <a:rPr lang="fr-FR" sz="2400" i="0"/>
              <a:t>)</a:t>
            </a:r>
          </a:p>
          <a:p>
            <a:r>
              <a:rPr lang="fr-FR" sz="2400" i="0"/>
              <a:t>Porosité texturale du matériau = n’</a:t>
            </a:r>
            <a:r>
              <a:rPr lang="fr-FR" sz="2400" i="0" baseline="30000"/>
              <a:t>t</a:t>
            </a:r>
            <a:r>
              <a:rPr lang="fr-FR" sz="2400" i="0"/>
              <a:t>= (V</a:t>
            </a:r>
            <a:r>
              <a:rPr lang="fr-FR" sz="2400" i="0" baseline="-25000"/>
              <a:t>P</a:t>
            </a:r>
            <a:r>
              <a:rPr lang="fr-FR" sz="2400" i="0" baseline="30000"/>
              <a:t>T</a:t>
            </a:r>
            <a:r>
              <a:rPr lang="fr-FR" sz="2400" i="0"/>
              <a:t> / (V</a:t>
            </a:r>
            <a:r>
              <a:rPr lang="fr-FR" sz="2400" i="0" baseline="-25000"/>
              <a:t>S</a:t>
            </a:r>
            <a:r>
              <a:rPr lang="fr-FR" sz="2400" i="0"/>
              <a:t> + V</a:t>
            </a:r>
            <a:r>
              <a:rPr lang="fr-FR" sz="2400" i="0" baseline="-25000"/>
              <a:t>P</a:t>
            </a:r>
            <a:r>
              <a:rPr lang="fr-FR" sz="2400" i="0" baseline="30000"/>
              <a:t>T</a:t>
            </a:r>
            <a:r>
              <a:rPr lang="fr-FR" sz="2400" i="0"/>
              <a:t>)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Les fourmis en milieu tropical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mtClean="0">
                <a:hlinkClick r:id="rId2" tooltip="blocked::http://www.youtube.com/watch?v=ozkBd2p2piU&amp;feature=related"/>
              </a:rPr>
              <a:t>http://www.youtube.com/watch?v=ozkBd2p2piU&amp;feature=related</a:t>
            </a:r>
            <a:endParaRPr lang="fr-FR" smtClean="0"/>
          </a:p>
          <a:p>
            <a:pPr eaLnBrk="1" hangingPunct="1"/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III – Tassement et Régénération des sols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Phénomène de tassement des sols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Rappel : structure du sol, porosité du sol et définition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Action due à l’homme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endParaRPr lang="fr-FR" sz="18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Propriété du sol : sensibilité au tassement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 comportement mécanique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Facteurs influençant le tassement</a:t>
            </a:r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>
                <a:solidFill>
                  <a:srgbClr val="FFFF00"/>
                </a:solidFill>
              </a:rPr>
              <a:t>Régénération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Naturelle des sols sous l’action du climat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Vie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>
                <a:solidFill>
                  <a:srgbClr val="FFFF00"/>
                </a:solidFill>
              </a:rPr>
              <a:t>Les pratiques pour ne pas tasser ou décompacter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Les pratiques pour ne pas tasser…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z="2800" smtClean="0"/>
              <a:t>Choix de la date d’entrée dans la parcelle</a:t>
            </a:r>
          </a:p>
          <a:p>
            <a:pPr eaLnBrk="1" hangingPunct="1"/>
            <a:endParaRPr lang="fr-FR" sz="2800" smtClean="0"/>
          </a:p>
          <a:p>
            <a:pPr eaLnBrk="1" hangingPunct="1"/>
            <a:r>
              <a:rPr lang="fr-FR" sz="2800" smtClean="0"/>
              <a:t>Choix d’itinéraires techniques adaptés pour le travail du sol</a:t>
            </a:r>
          </a:p>
          <a:p>
            <a:pPr eaLnBrk="1" hangingPunct="1"/>
            <a:endParaRPr lang="fr-FR" sz="2800" smtClean="0"/>
          </a:p>
          <a:p>
            <a:pPr eaLnBrk="1" hangingPunct="1"/>
            <a:r>
              <a:rPr lang="fr-FR" sz="2800" smtClean="0"/>
              <a:t>Diminution des pressions exercées</a:t>
            </a:r>
          </a:p>
          <a:p>
            <a:pPr eaLnBrk="1" hangingPunct="1"/>
            <a:endParaRPr lang="fr-FR" sz="2800" smtClean="0"/>
          </a:p>
          <a:p>
            <a:pPr eaLnBrk="1" hangingPunct="1"/>
            <a:r>
              <a:rPr lang="fr-FR" sz="2800" smtClean="0"/>
              <a:t>Localisation du tassement sur une faible surface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Les pratiques pour ne pas tasser…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z="2800" smtClean="0"/>
              <a:t>Choix de la date d’entrée dans la parcelle</a:t>
            </a:r>
          </a:p>
          <a:p>
            <a:pPr eaLnBrk="1" hangingPunct="1"/>
            <a:endParaRPr lang="fr-FR" sz="2800" smtClean="0"/>
          </a:p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Choix d’itinéraires techniques adaptés pour le travail du sol</a:t>
            </a:r>
          </a:p>
          <a:p>
            <a:pPr eaLnBrk="1" hangingPunct="1"/>
            <a:endParaRPr lang="fr-FR" sz="2800" i="1" smtClean="0">
              <a:solidFill>
                <a:schemeClr val="accent1"/>
              </a:solidFill>
            </a:endParaRPr>
          </a:p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Diminution des pressions exercées</a:t>
            </a:r>
          </a:p>
          <a:p>
            <a:pPr eaLnBrk="1" hangingPunct="1"/>
            <a:endParaRPr lang="fr-FR" sz="2800" i="1" smtClean="0">
              <a:solidFill>
                <a:schemeClr val="accent1"/>
              </a:solidFill>
            </a:endParaRPr>
          </a:p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Localisation du tassement sur une faible surface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Les pratiques pour ne pas tasser…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Choix de la date d’entrée dans la parcelle</a:t>
            </a:r>
          </a:p>
          <a:p>
            <a:pPr eaLnBrk="1" hangingPunct="1"/>
            <a:endParaRPr lang="fr-FR" sz="2800" i="1" smtClean="0">
              <a:solidFill>
                <a:schemeClr val="accent1"/>
              </a:solidFill>
            </a:endParaRPr>
          </a:p>
          <a:p>
            <a:pPr eaLnBrk="1" hangingPunct="1"/>
            <a:r>
              <a:rPr lang="fr-FR" sz="2800" smtClean="0"/>
              <a:t>Choix d’itinéraires techniques adaptés pour le travail du sol</a:t>
            </a:r>
          </a:p>
          <a:p>
            <a:pPr eaLnBrk="1" hangingPunct="1"/>
            <a:endParaRPr lang="fr-FR" sz="2800" smtClean="0"/>
          </a:p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Diminution des pressions exercées</a:t>
            </a:r>
          </a:p>
          <a:p>
            <a:pPr eaLnBrk="1" hangingPunct="1"/>
            <a:endParaRPr lang="fr-FR" sz="2800" i="1" smtClean="0">
              <a:solidFill>
                <a:schemeClr val="accent1"/>
              </a:solidFill>
            </a:endParaRPr>
          </a:p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Localisation du tassement sur une faible surface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77938"/>
            <a:ext cx="3827463" cy="1143000"/>
          </a:xfrm>
        </p:spPr>
        <p:txBody>
          <a:bodyPr/>
          <a:lstStyle/>
          <a:p>
            <a:pPr eaLnBrk="1" hangingPunct="1"/>
            <a:r>
              <a:rPr lang="fr-FR" smtClean="0"/>
              <a:t>Semis direct</a:t>
            </a:r>
          </a:p>
        </p:txBody>
      </p:sp>
      <p:pic>
        <p:nvPicPr>
          <p:cNvPr id="67587" name="Picture 3" descr="Fastliner6000sd_02"/>
          <p:cNvPicPr>
            <a:picLocks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16463" y="549275"/>
            <a:ext cx="4178300" cy="3133725"/>
          </a:xfrm>
          <a:noFill/>
        </p:spPr>
      </p:pic>
      <p:pic>
        <p:nvPicPr>
          <p:cNvPr id="67588" name="Picture 4" descr="PSEDER03"/>
          <p:cNvPicPr>
            <a:picLocks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23850" y="3068638"/>
            <a:ext cx="4062413" cy="3554412"/>
          </a:xfrm>
          <a:noFill/>
        </p:spPr>
      </p:pic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4500563" y="4149725"/>
            <a:ext cx="446405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fr-FR" sz="4400" i="0"/>
              <a:t>Semoir et charrue combinés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7524750" y="2997200"/>
            <a:ext cx="935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Kuhn</a:t>
            </a: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2773363" y="6157913"/>
            <a:ext cx="15827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/>
              <a:t>Kverneland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Les pratiques pour ne pas tasser…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Choix de la date d’entrée dans la parcelle</a:t>
            </a:r>
          </a:p>
          <a:p>
            <a:pPr eaLnBrk="1" hangingPunct="1"/>
            <a:endParaRPr lang="fr-FR" sz="2800" i="1" smtClean="0">
              <a:solidFill>
                <a:schemeClr val="accent1"/>
              </a:solidFill>
            </a:endParaRPr>
          </a:p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Choix d’itinéraires techniques adaptés pour le travail du sol</a:t>
            </a:r>
          </a:p>
          <a:p>
            <a:pPr eaLnBrk="1" hangingPunct="1"/>
            <a:endParaRPr lang="fr-FR" sz="2800" i="1" smtClean="0">
              <a:solidFill>
                <a:schemeClr val="accent1"/>
              </a:solidFill>
            </a:endParaRPr>
          </a:p>
          <a:p>
            <a:pPr eaLnBrk="1" hangingPunct="1"/>
            <a:r>
              <a:rPr lang="fr-FR" sz="2800" smtClean="0"/>
              <a:t>Diminution des pressions exercées</a:t>
            </a:r>
          </a:p>
          <a:p>
            <a:pPr eaLnBrk="1" hangingPunct="1"/>
            <a:endParaRPr lang="fr-FR" sz="2800" smtClean="0"/>
          </a:p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Localisation du tassement sur une faible surface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3600" smtClean="0"/>
              <a:t>Influence de la vitesse d’avancement sur l’intensité du tassement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-107950" y="3284538"/>
            <a:ext cx="68421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b="1" i="0"/>
              <a:t>   0</a:t>
            </a:r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r>
              <a:rPr lang="fr-FR" sz="1400" b="1" i="0"/>
              <a:t>160</a:t>
            </a:r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r>
              <a:rPr lang="fr-FR" sz="1400" b="1" i="0"/>
              <a:t>320</a:t>
            </a:r>
          </a:p>
        </p:txBody>
      </p:sp>
      <p:sp>
        <p:nvSpPr>
          <p:cNvPr id="69636" name="Line 4"/>
          <p:cNvSpPr>
            <a:spLocks noChangeShapeType="1"/>
          </p:cNvSpPr>
          <p:nvPr/>
        </p:nvSpPr>
        <p:spPr bwMode="auto">
          <a:xfrm>
            <a:off x="395288" y="2708275"/>
            <a:ext cx="403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37" name="Line 5"/>
          <p:cNvSpPr>
            <a:spLocks noChangeShapeType="1"/>
          </p:cNvSpPr>
          <p:nvPr/>
        </p:nvSpPr>
        <p:spPr bwMode="auto">
          <a:xfrm>
            <a:off x="603250" y="3429000"/>
            <a:ext cx="0" cy="2952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38" name="Line 6"/>
          <p:cNvSpPr>
            <a:spLocks noChangeShapeType="1"/>
          </p:cNvSpPr>
          <p:nvPr/>
        </p:nvSpPr>
        <p:spPr bwMode="auto">
          <a:xfrm>
            <a:off x="534988" y="3429000"/>
            <a:ext cx="1114425" cy="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>
            <a:off x="1649413" y="3429000"/>
            <a:ext cx="0" cy="64770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1649413" y="4076700"/>
            <a:ext cx="1392237" cy="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 flipV="1">
            <a:off x="3041650" y="3429000"/>
            <a:ext cx="0" cy="64770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3041650" y="3429000"/>
            <a:ext cx="1392238" cy="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43" name="Oval 11"/>
          <p:cNvSpPr>
            <a:spLocks noChangeArrowheads="1"/>
          </p:cNvSpPr>
          <p:nvPr/>
        </p:nvSpPr>
        <p:spPr bwMode="auto">
          <a:xfrm>
            <a:off x="1649413" y="4437063"/>
            <a:ext cx="1392237" cy="431800"/>
          </a:xfrm>
          <a:prstGeom prst="ellips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9644" name="Freeform 12"/>
          <p:cNvSpPr>
            <a:spLocks/>
          </p:cNvSpPr>
          <p:nvPr/>
        </p:nvSpPr>
        <p:spPr bwMode="auto">
          <a:xfrm>
            <a:off x="836613" y="4125913"/>
            <a:ext cx="3144837" cy="1679575"/>
          </a:xfrm>
          <a:custGeom>
            <a:avLst/>
            <a:gdLst>
              <a:gd name="T0" fmla="*/ 463514 w 2049"/>
              <a:gd name="T1" fmla="*/ 23812 h 1058"/>
              <a:gd name="T2" fmla="*/ 46044 w 2049"/>
              <a:gd name="T3" fmla="*/ 742950 h 1058"/>
              <a:gd name="T4" fmla="*/ 741316 w 2049"/>
              <a:gd name="T5" fmla="*/ 1535112 h 1058"/>
              <a:gd name="T6" fmla="*/ 2761133 w 2049"/>
              <a:gd name="T7" fmla="*/ 1463675 h 1058"/>
              <a:gd name="T8" fmla="*/ 3038934 w 2049"/>
              <a:gd name="T9" fmla="*/ 239712 h 1058"/>
              <a:gd name="T10" fmla="*/ 2481796 w 2049"/>
              <a:gd name="T11" fmla="*/ 23812 h 10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49"/>
              <a:gd name="T19" fmla="*/ 0 h 1058"/>
              <a:gd name="T20" fmla="*/ 2049 w 2049"/>
              <a:gd name="T21" fmla="*/ 1058 h 10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49" h="1058">
                <a:moveTo>
                  <a:pt x="302" y="15"/>
                </a:moveTo>
                <a:cubicBezTo>
                  <a:pt x="151" y="162"/>
                  <a:pt x="0" y="309"/>
                  <a:pt x="30" y="468"/>
                </a:cubicBezTo>
                <a:cubicBezTo>
                  <a:pt x="60" y="627"/>
                  <a:pt x="188" y="891"/>
                  <a:pt x="483" y="967"/>
                </a:cubicBezTo>
                <a:cubicBezTo>
                  <a:pt x="778" y="1043"/>
                  <a:pt x="1549" y="1058"/>
                  <a:pt x="1799" y="922"/>
                </a:cubicBezTo>
                <a:cubicBezTo>
                  <a:pt x="2049" y="786"/>
                  <a:pt x="2010" y="302"/>
                  <a:pt x="1980" y="151"/>
                </a:cubicBezTo>
                <a:cubicBezTo>
                  <a:pt x="1950" y="0"/>
                  <a:pt x="1677" y="38"/>
                  <a:pt x="1617" y="15"/>
                </a:cubicBezTo>
              </a:path>
            </a:pathLst>
          </a:cu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45" name="Freeform 13"/>
          <p:cNvSpPr>
            <a:spLocks/>
          </p:cNvSpPr>
          <p:nvPr/>
        </p:nvSpPr>
        <p:spPr bwMode="auto">
          <a:xfrm>
            <a:off x="1184275" y="4341813"/>
            <a:ext cx="2343150" cy="1103312"/>
          </a:xfrm>
          <a:custGeom>
            <a:avLst/>
            <a:gdLst>
              <a:gd name="T0" fmla="*/ 345354 w 2049"/>
              <a:gd name="T1" fmla="*/ 15642 h 1058"/>
              <a:gd name="T2" fmla="*/ 34307 w 2049"/>
              <a:gd name="T3" fmla="*/ 488043 h 1058"/>
              <a:gd name="T4" fmla="*/ 552338 w 2049"/>
              <a:gd name="T5" fmla="*/ 1008414 h 1058"/>
              <a:gd name="T6" fmla="*/ 2057260 w 2049"/>
              <a:gd name="T7" fmla="*/ 961487 h 1058"/>
              <a:gd name="T8" fmla="*/ 2264244 w 2049"/>
              <a:gd name="T9" fmla="*/ 157467 h 1058"/>
              <a:gd name="T10" fmla="*/ 1849133 w 2049"/>
              <a:gd name="T11" fmla="*/ 15642 h 10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49"/>
              <a:gd name="T19" fmla="*/ 0 h 1058"/>
              <a:gd name="T20" fmla="*/ 2049 w 2049"/>
              <a:gd name="T21" fmla="*/ 1058 h 10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49" h="1058">
                <a:moveTo>
                  <a:pt x="302" y="15"/>
                </a:moveTo>
                <a:cubicBezTo>
                  <a:pt x="151" y="162"/>
                  <a:pt x="0" y="309"/>
                  <a:pt x="30" y="468"/>
                </a:cubicBezTo>
                <a:cubicBezTo>
                  <a:pt x="60" y="627"/>
                  <a:pt x="188" y="891"/>
                  <a:pt x="483" y="967"/>
                </a:cubicBezTo>
                <a:cubicBezTo>
                  <a:pt x="778" y="1043"/>
                  <a:pt x="1549" y="1058"/>
                  <a:pt x="1799" y="922"/>
                </a:cubicBezTo>
                <a:cubicBezTo>
                  <a:pt x="2049" y="786"/>
                  <a:pt x="2010" y="302"/>
                  <a:pt x="1980" y="151"/>
                </a:cubicBezTo>
                <a:cubicBezTo>
                  <a:pt x="1950" y="0"/>
                  <a:pt x="1677" y="38"/>
                  <a:pt x="1617" y="15"/>
                </a:cubicBezTo>
              </a:path>
            </a:pathLst>
          </a:cu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46" name="Freeform 14"/>
          <p:cNvSpPr>
            <a:spLocks/>
          </p:cNvSpPr>
          <p:nvPr/>
        </p:nvSpPr>
        <p:spPr bwMode="auto">
          <a:xfrm>
            <a:off x="1392238" y="4437063"/>
            <a:ext cx="1997075" cy="792162"/>
          </a:xfrm>
          <a:custGeom>
            <a:avLst/>
            <a:gdLst>
              <a:gd name="T0" fmla="*/ 294347 w 2049"/>
              <a:gd name="T1" fmla="*/ 11231 h 1058"/>
              <a:gd name="T2" fmla="*/ 29240 w 2049"/>
              <a:gd name="T3" fmla="*/ 350408 h 1058"/>
              <a:gd name="T4" fmla="*/ 470760 w 2049"/>
              <a:gd name="T5" fmla="*/ 724027 h 1058"/>
              <a:gd name="T6" fmla="*/ 1753410 w 2049"/>
              <a:gd name="T7" fmla="*/ 690334 h 1058"/>
              <a:gd name="T8" fmla="*/ 1929823 w 2049"/>
              <a:gd name="T9" fmla="*/ 113059 h 1058"/>
              <a:gd name="T10" fmla="*/ 1576022 w 2049"/>
              <a:gd name="T11" fmla="*/ 11231 h 10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49"/>
              <a:gd name="T19" fmla="*/ 0 h 1058"/>
              <a:gd name="T20" fmla="*/ 2049 w 2049"/>
              <a:gd name="T21" fmla="*/ 1058 h 10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49" h="1058">
                <a:moveTo>
                  <a:pt x="302" y="15"/>
                </a:moveTo>
                <a:cubicBezTo>
                  <a:pt x="151" y="162"/>
                  <a:pt x="0" y="309"/>
                  <a:pt x="30" y="468"/>
                </a:cubicBezTo>
                <a:cubicBezTo>
                  <a:pt x="60" y="627"/>
                  <a:pt x="188" y="891"/>
                  <a:pt x="483" y="967"/>
                </a:cubicBezTo>
                <a:cubicBezTo>
                  <a:pt x="778" y="1043"/>
                  <a:pt x="1549" y="1058"/>
                  <a:pt x="1799" y="922"/>
                </a:cubicBezTo>
                <a:cubicBezTo>
                  <a:pt x="2049" y="786"/>
                  <a:pt x="2010" y="302"/>
                  <a:pt x="1980" y="151"/>
                </a:cubicBezTo>
                <a:cubicBezTo>
                  <a:pt x="1950" y="0"/>
                  <a:pt x="1677" y="38"/>
                  <a:pt x="1617" y="15"/>
                </a:cubicBezTo>
              </a:path>
            </a:pathLst>
          </a:cu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47" name="Line 15"/>
          <p:cNvSpPr>
            <a:spLocks noChangeShapeType="1"/>
          </p:cNvSpPr>
          <p:nvPr/>
        </p:nvSpPr>
        <p:spPr bwMode="auto">
          <a:xfrm>
            <a:off x="4849813" y="3429000"/>
            <a:ext cx="1114425" cy="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48" name="Line 16"/>
          <p:cNvSpPr>
            <a:spLocks noChangeShapeType="1"/>
          </p:cNvSpPr>
          <p:nvPr/>
        </p:nvSpPr>
        <p:spPr bwMode="auto">
          <a:xfrm>
            <a:off x="5964238" y="3429000"/>
            <a:ext cx="0" cy="64770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49" name="Line 17"/>
          <p:cNvSpPr>
            <a:spLocks noChangeShapeType="1"/>
          </p:cNvSpPr>
          <p:nvPr/>
        </p:nvSpPr>
        <p:spPr bwMode="auto">
          <a:xfrm>
            <a:off x="5964238" y="4076700"/>
            <a:ext cx="1392237" cy="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50" name="Line 18"/>
          <p:cNvSpPr>
            <a:spLocks noChangeShapeType="1"/>
          </p:cNvSpPr>
          <p:nvPr/>
        </p:nvSpPr>
        <p:spPr bwMode="auto">
          <a:xfrm flipV="1">
            <a:off x="7356475" y="3429000"/>
            <a:ext cx="0" cy="64770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51" name="Line 19"/>
          <p:cNvSpPr>
            <a:spLocks noChangeShapeType="1"/>
          </p:cNvSpPr>
          <p:nvPr/>
        </p:nvSpPr>
        <p:spPr bwMode="auto">
          <a:xfrm>
            <a:off x="7356475" y="3429000"/>
            <a:ext cx="1392238" cy="0"/>
          </a:xfrm>
          <a:prstGeom prst="line">
            <a:avLst/>
          </a:prstGeom>
          <a:noFill/>
          <a:ln w="76200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52" name="Oval 20"/>
          <p:cNvSpPr>
            <a:spLocks noChangeArrowheads="1"/>
          </p:cNvSpPr>
          <p:nvPr/>
        </p:nvSpPr>
        <p:spPr bwMode="auto">
          <a:xfrm>
            <a:off x="6242050" y="4437063"/>
            <a:ext cx="974725" cy="287337"/>
          </a:xfrm>
          <a:prstGeom prst="ellips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9653" name="Freeform 21"/>
          <p:cNvSpPr>
            <a:spLocks/>
          </p:cNvSpPr>
          <p:nvPr/>
        </p:nvSpPr>
        <p:spPr bwMode="auto">
          <a:xfrm>
            <a:off x="5708650" y="4221163"/>
            <a:ext cx="1997075" cy="792162"/>
          </a:xfrm>
          <a:custGeom>
            <a:avLst/>
            <a:gdLst>
              <a:gd name="T0" fmla="*/ 294347 w 2049"/>
              <a:gd name="T1" fmla="*/ 11231 h 1058"/>
              <a:gd name="T2" fmla="*/ 29240 w 2049"/>
              <a:gd name="T3" fmla="*/ 350408 h 1058"/>
              <a:gd name="T4" fmla="*/ 470760 w 2049"/>
              <a:gd name="T5" fmla="*/ 724027 h 1058"/>
              <a:gd name="T6" fmla="*/ 1753410 w 2049"/>
              <a:gd name="T7" fmla="*/ 690334 h 1058"/>
              <a:gd name="T8" fmla="*/ 1929823 w 2049"/>
              <a:gd name="T9" fmla="*/ 113059 h 1058"/>
              <a:gd name="T10" fmla="*/ 1576022 w 2049"/>
              <a:gd name="T11" fmla="*/ 11231 h 10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49"/>
              <a:gd name="T19" fmla="*/ 0 h 1058"/>
              <a:gd name="T20" fmla="*/ 2049 w 2049"/>
              <a:gd name="T21" fmla="*/ 1058 h 10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49" h="1058">
                <a:moveTo>
                  <a:pt x="302" y="15"/>
                </a:moveTo>
                <a:cubicBezTo>
                  <a:pt x="151" y="162"/>
                  <a:pt x="0" y="309"/>
                  <a:pt x="30" y="468"/>
                </a:cubicBezTo>
                <a:cubicBezTo>
                  <a:pt x="60" y="627"/>
                  <a:pt x="188" y="891"/>
                  <a:pt x="483" y="967"/>
                </a:cubicBezTo>
                <a:cubicBezTo>
                  <a:pt x="778" y="1043"/>
                  <a:pt x="1549" y="1058"/>
                  <a:pt x="1799" y="922"/>
                </a:cubicBezTo>
                <a:cubicBezTo>
                  <a:pt x="2049" y="786"/>
                  <a:pt x="2010" y="302"/>
                  <a:pt x="1980" y="151"/>
                </a:cubicBezTo>
                <a:cubicBezTo>
                  <a:pt x="1950" y="0"/>
                  <a:pt x="1677" y="38"/>
                  <a:pt x="1617" y="15"/>
                </a:cubicBezTo>
              </a:path>
            </a:pathLst>
          </a:cu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54" name="Freeform 22"/>
          <p:cNvSpPr>
            <a:spLocks/>
          </p:cNvSpPr>
          <p:nvPr/>
        </p:nvSpPr>
        <p:spPr bwMode="auto">
          <a:xfrm>
            <a:off x="5916613" y="4365625"/>
            <a:ext cx="1649412" cy="504825"/>
          </a:xfrm>
          <a:custGeom>
            <a:avLst/>
            <a:gdLst>
              <a:gd name="T0" fmla="*/ 243105 w 2049"/>
              <a:gd name="T1" fmla="*/ 7157 h 1058"/>
              <a:gd name="T2" fmla="*/ 24150 w 2049"/>
              <a:gd name="T3" fmla="*/ 223306 h 1058"/>
              <a:gd name="T4" fmla="*/ 388807 w 2049"/>
              <a:gd name="T5" fmla="*/ 461404 h 1058"/>
              <a:gd name="T6" fmla="*/ 1448166 w 2049"/>
              <a:gd name="T7" fmla="*/ 439932 h 1058"/>
              <a:gd name="T8" fmla="*/ 1593868 w 2049"/>
              <a:gd name="T9" fmla="*/ 72050 h 1058"/>
              <a:gd name="T10" fmla="*/ 1301659 w 2049"/>
              <a:gd name="T11" fmla="*/ 7157 h 10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49"/>
              <a:gd name="T19" fmla="*/ 0 h 1058"/>
              <a:gd name="T20" fmla="*/ 2049 w 2049"/>
              <a:gd name="T21" fmla="*/ 1058 h 10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49" h="1058">
                <a:moveTo>
                  <a:pt x="302" y="15"/>
                </a:moveTo>
                <a:cubicBezTo>
                  <a:pt x="151" y="162"/>
                  <a:pt x="0" y="309"/>
                  <a:pt x="30" y="468"/>
                </a:cubicBezTo>
                <a:cubicBezTo>
                  <a:pt x="60" y="627"/>
                  <a:pt x="188" y="891"/>
                  <a:pt x="483" y="967"/>
                </a:cubicBezTo>
                <a:cubicBezTo>
                  <a:pt x="778" y="1043"/>
                  <a:pt x="1549" y="1058"/>
                  <a:pt x="1799" y="922"/>
                </a:cubicBezTo>
                <a:cubicBezTo>
                  <a:pt x="2049" y="786"/>
                  <a:pt x="2010" y="302"/>
                  <a:pt x="1980" y="151"/>
                </a:cubicBezTo>
                <a:cubicBezTo>
                  <a:pt x="1950" y="0"/>
                  <a:pt x="1677" y="38"/>
                  <a:pt x="1617" y="15"/>
                </a:cubicBezTo>
              </a:path>
            </a:pathLst>
          </a:cu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55" name="Line 23"/>
          <p:cNvSpPr>
            <a:spLocks noChangeShapeType="1"/>
          </p:cNvSpPr>
          <p:nvPr/>
        </p:nvSpPr>
        <p:spPr bwMode="auto">
          <a:xfrm>
            <a:off x="534988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56" name="Line 24"/>
          <p:cNvSpPr>
            <a:spLocks noChangeShapeType="1"/>
          </p:cNvSpPr>
          <p:nvPr/>
        </p:nvSpPr>
        <p:spPr bwMode="auto">
          <a:xfrm>
            <a:off x="812800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57" name="Line 25"/>
          <p:cNvSpPr>
            <a:spLocks noChangeShapeType="1"/>
          </p:cNvSpPr>
          <p:nvPr/>
        </p:nvSpPr>
        <p:spPr bwMode="auto">
          <a:xfrm>
            <a:off x="1092200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58" name="Line 26"/>
          <p:cNvSpPr>
            <a:spLocks noChangeShapeType="1"/>
          </p:cNvSpPr>
          <p:nvPr/>
        </p:nvSpPr>
        <p:spPr bwMode="auto">
          <a:xfrm>
            <a:off x="1370013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59" name="Line 27"/>
          <p:cNvSpPr>
            <a:spLocks noChangeShapeType="1"/>
          </p:cNvSpPr>
          <p:nvPr/>
        </p:nvSpPr>
        <p:spPr bwMode="auto">
          <a:xfrm>
            <a:off x="1649413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0" name="Line 28"/>
          <p:cNvSpPr>
            <a:spLocks noChangeShapeType="1"/>
          </p:cNvSpPr>
          <p:nvPr/>
        </p:nvSpPr>
        <p:spPr bwMode="auto">
          <a:xfrm>
            <a:off x="1927225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1" name="Line 29"/>
          <p:cNvSpPr>
            <a:spLocks noChangeShapeType="1"/>
          </p:cNvSpPr>
          <p:nvPr/>
        </p:nvSpPr>
        <p:spPr bwMode="auto">
          <a:xfrm>
            <a:off x="2206625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2" name="Line 30"/>
          <p:cNvSpPr>
            <a:spLocks noChangeShapeType="1"/>
          </p:cNvSpPr>
          <p:nvPr/>
        </p:nvSpPr>
        <p:spPr bwMode="auto">
          <a:xfrm>
            <a:off x="2484438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3" name="Line 31"/>
          <p:cNvSpPr>
            <a:spLocks noChangeShapeType="1"/>
          </p:cNvSpPr>
          <p:nvPr/>
        </p:nvSpPr>
        <p:spPr bwMode="auto">
          <a:xfrm>
            <a:off x="2762250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4" name="Line 32"/>
          <p:cNvSpPr>
            <a:spLocks noChangeShapeType="1"/>
          </p:cNvSpPr>
          <p:nvPr/>
        </p:nvSpPr>
        <p:spPr bwMode="auto">
          <a:xfrm>
            <a:off x="3041650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5" name="Line 33"/>
          <p:cNvSpPr>
            <a:spLocks noChangeShapeType="1"/>
          </p:cNvSpPr>
          <p:nvPr/>
        </p:nvSpPr>
        <p:spPr bwMode="auto">
          <a:xfrm>
            <a:off x="3319463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6" name="Line 34"/>
          <p:cNvSpPr>
            <a:spLocks noChangeShapeType="1"/>
          </p:cNvSpPr>
          <p:nvPr/>
        </p:nvSpPr>
        <p:spPr bwMode="auto">
          <a:xfrm>
            <a:off x="3598863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7" name="Line 35"/>
          <p:cNvSpPr>
            <a:spLocks noChangeShapeType="1"/>
          </p:cNvSpPr>
          <p:nvPr/>
        </p:nvSpPr>
        <p:spPr bwMode="auto">
          <a:xfrm>
            <a:off x="3876675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8" name="Line 36"/>
          <p:cNvSpPr>
            <a:spLocks noChangeShapeType="1"/>
          </p:cNvSpPr>
          <p:nvPr/>
        </p:nvSpPr>
        <p:spPr bwMode="auto">
          <a:xfrm>
            <a:off x="4156075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69" name="Line 37"/>
          <p:cNvSpPr>
            <a:spLocks noChangeShapeType="1"/>
          </p:cNvSpPr>
          <p:nvPr/>
        </p:nvSpPr>
        <p:spPr bwMode="auto">
          <a:xfrm>
            <a:off x="4710113" y="2708275"/>
            <a:ext cx="4038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0" name="Line 38"/>
          <p:cNvSpPr>
            <a:spLocks noChangeShapeType="1"/>
          </p:cNvSpPr>
          <p:nvPr/>
        </p:nvSpPr>
        <p:spPr bwMode="auto">
          <a:xfrm>
            <a:off x="4849813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1" name="Line 39"/>
          <p:cNvSpPr>
            <a:spLocks noChangeShapeType="1"/>
          </p:cNvSpPr>
          <p:nvPr/>
        </p:nvSpPr>
        <p:spPr bwMode="auto">
          <a:xfrm>
            <a:off x="5127625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2" name="Line 40"/>
          <p:cNvSpPr>
            <a:spLocks noChangeShapeType="1"/>
          </p:cNvSpPr>
          <p:nvPr/>
        </p:nvSpPr>
        <p:spPr bwMode="auto">
          <a:xfrm>
            <a:off x="5407025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3" name="Line 41"/>
          <p:cNvSpPr>
            <a:spLocks noChangeShapeType="1"/>
          </p:cNvSpPr>
          <p:nvPr/>
        </p:nvSpPr>
        <p:spPr bwMode="auto">
          <a:xfrm>
            <a:off x="5684838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4" name="Line 42"/>
          <p:cNvSpPr>
            <a:spLocks noChangeShapeType="1"/>
          </p:cNvSpPr>
          <p:nvPr/>
        </p:nvSpPr>
        <p:spPr bwMode="auto">
          <a:xfrm>
            <a:off x="5964238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5" name="Line 43"/>
          <p:cNvSpPr>
            <a:spLocks noChangeShapeType="1"/>
          </p:cNvSpPr>
          <p:nvPr/>
        </p:nvSpPr>
        <p:spPr bwMode="auto">
          <a:xfrm>
            <a:off x="6242050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6" name="Line 44"/>
          <p:cNvSpPr>
            <a:spLocks noChangeShapeType="1"/>
          </p:cNvSpPr>
          <p:nvPr/>
        </p:nvSpPr>
        <p:spPr bwMode="auto">
          <a:xfrm>
            <a:off x="6521450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7" name="Line 45"/>
          <p:cNvSpPr>
            <a:spLocks noChangeShapeType="1"/>
          </p:cNvSpPr>
          <p:nvPr/>
        </p:nvSpPr>
        <p:spPr bwMode="auto">
          <a:xfrm>
            <a:off x="6799263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8" name="Line 46"/>
          <p:cNvSpPr>
            <a:spLocks noChangeShapeType="1"/>
          </p:cNvSpPr>
          <p:nvPr/>
        </p:nvSpPr>
        <p:spPr bwMode="auto">
          <a:xfrm>
            <a:off x="7077075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79" name="Line 47"/>
          <p:cNvSpPr>
            <a:spLocks noChangeShapeType="1"/>
          </p:cNvSpPr>
          <p:nvPr/>
        </p:nvSpPr>
        <p:spPr bwMode="auto">
          <a:xfrm>
            <a:off x="7356475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80" name="Line 48"/>
          <p:cNvSpPr>
            <a:spLocks noChangeShapeType="1"/>
          </p:cNvSpPr>
          <p:nvPr/>
        </p:nvSpPr>
        <p:spPr bwMode="auto">
          <a:xfrm>
            <a:off x="7634288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81" name="Line 49"/>
          <p:cNvSpPr>
            <a:spLocks noChangeShapeType="1"/>
          </p:cNvSpPr>
          <p:nvPr/>
        </p:nvSpPr>
        <p:spPr bwMode="auto">
          <a:xfrm>
            <a:off x="7913688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82" name="Line 50"/>
          <p:cNvSpPr>
            <a:spLocks noChangeShapeType="1"/>
          </p:cNvSpPr>
          <p:nvPr/>
        </p:nvSpPr>
        <p:spPr bwMode="auto">
          <a:xfrm>
            <a:off x="8191500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83" name="Line 51"/>
          <p:cNvSpPr>
            <a:spLocks noChangeShapeType="1"/>
          </p:cNvSpPr>
          <p:nvPr/>
        </p:nvSpPr>
        <p:spPr bwMode="auto">
          <a:xfrm>
            <a:off x="8470900" y="263683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84" name="Text Box 52"/>
          <p:cNvSpPr txBox="1">
            <a:spLocks noChangeArrowheads="1"/>
          </p:cNvSpPr>
          <p:nvPr/>
        </p:nvSpPr>
        <p:spPr bwMode="auto">
          <a:xfrm>
            <a:off x="465138" y="1916113"/>
            <a:ext cx="3968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 i="0"/>
              <a:t>160          80        0         80         160</a:t>
            </a:r>
          </a:p>
        </p:txBody>
      </p:sp>
      <p:sp>
        <p:nvSpPr>
          <p:cNvPr id="69685" name="Text Box 53"/>
          <p:cNvSpPr txBox="1">
            <a:spLocks noChangeArrowheads="1"/>
          </p:cNvSpPr>
          <p:nvPr/>
        </p:nvSpPr>
        <p:spPr bwMode="auto">
          <a:xfrm>
            <a:off x="4781550" y="1916113"/>
            <a:ext cx="39671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 i="0"/>
              <a:t>160          80        0         80         160</a:t>
            </a:r>
          </a:p>
        </p:txBody>
      </p:sp>
      <p:sp>
        <p:nvSpPr>
          <p:cNvPr id="69686" name="Line 54"/>
          <p:cNvSpPr>
            <a:spLocks noChangeShapeType="1"/>
          </p:cNvSpPr>
          <p:nvPr/>
        </p:nvSpPr>
        <p:spPr bwMode="auto">
          <a:xfrm>
            <a:off x="395288" y="3429000"/>
            <a:ext cx="207962" cy="0"/>
          </a:xfrm>
          <a:prstGeom prst="line">
            <a:avLst/>
          </a:prstGeom>
          <a:noFill/>
          <a:ln w="9525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87" name="Line 55"/>
          <p:cNvSpPr>
            <a:spLocks noChangeShapeType="1"/>
          </p:cNvSpPr>
          <p:nvPr/>
        </p:nvSpPr>
        <p:spPr bwMode="auto">
          <a:xfrm>
            <a:off x="395288" y="4868863"/>
            <a:ext cx="2079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88" name="Line 56"/>
          <p:cNvSpPr>
            <a:spLocks noChangeShapeType="1"/>
          </p:cNvSpPr>
          <p:nvPr/>
        </p:nvSpPr>
        <p:spPr bwMode="auto">
          <a:xfrm>
            <a:off x="395288" y="6092825"/>
            <a:ext cx="2079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89" name="Line 57"/>
          <p:cNvSpPr>
            <a:spLocks noChangeShapeType="1"/>
          </p:cNvSpPr>
          <p:nvPr/>
        </p:nvSpPr>
        <p:spPr bwMode="auto">
          <a:xfrm>
            <a:off x="4919663" y="3429000"/>
            <a:ext cx="0" cy="2952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90" name="Line 58"/>
          <p:cNvSpPr>
            <a:spLocks noChangeShapeType="1"/>
          </p:cNvSpPr>
          <p:nvPr/>
        </p:nvSpPr>
        <p:spPr bwMode="auto">
          <a:xfrm>
            <a:off x="4710113" y="3429000"/>
            <a:ext cx="209550" cy="0"/>
          </a:xfrm>
          <a:prstGeom prst="line">
            <a:avLst/>
          </a:prstGeom>
          <a:noFill/>
          <a:ln w="9525">
            <a:solidFill>
              <a:srgbClr val="926356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91" name="Line 59"/>
          <p:cNvSpPr>
            <a:spLocks noChangeShapeType="1"/>
          </p:cNvSpPr>
          <p:nvPr/>
        </p:nvSpPr>
        <p:spPr bwMode="auto">
          <a:xfrm>
            <a:off x="4710113" y="4868863"/>
            <a:ext cx="20955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92" name="Line 60"/>
          <p:cNvSpPr>
            <a:spLocks noChangeShapeType="1"/>
          </p:cNvSpPr>
          <p:nvPr/>
        </p:nvSpPr>
        <p:spPr bwMode="auto">
          <a:xfrm>
            <a:off x="4710113" y="6092825"/>
            <a:ext cx="20955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693" name="Text Box 61"/>
          <p:cNvSpPr txBox="1">
            <a:spLocks noChangeArrowheads="1"/>
          </p:cNvSpPr>
          <p:nvPr/>
        </p:nvSpPr>
        <p:spPr bwMode="auto">
          <a:xfrm>
            <a:off x="4259263" y="3284538"/>
            <a:ext cx="66198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b="1" i="0"/>
              <a:t>   0</a:t>
            </a:r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r>
              <a:rPr lang="fr-FR" sz="1400" b="1" i="0"/>
              <a:t>160</a:t>
            </a:r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r>
              <a:rPr lang="fr-FR" sz="1400" b="1" i="0"/>
              <a:t>320</a:t>
            </a:r>
          </a:p>
        </p:txBody>
      </p:sp>
      <p:sp>
        <p:nvSpPr>
          <p:cNvPr id="69694" name="Text Box 62"/>
          <p:cNvSpPr txBox="1">
            <a:spLocks noChangeArrowheads="1"/>
          </p:cNvSpPr>
          <p:nvPr/>
        </p:nvSpPr>
        <p:spPr bwMode="auto">
          <a:xfrm>
            <a:off x="7524750" y="2805113"/>
            <a:ext cx="1655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0"/>
              <a:t>Largeurs en m</a:t>
            </a:r>
          </a:p>
        </p:txBody>
      </p:sp>
      <p:sp>
        <p:nvSpPr>
          <p:cNvPr id="69695" name="Text Box 63"/>
          <p:cNvSpPr txBox="1">
            <a:spLocks noChangeArrowheads="1"/>
          </p:cNvSpPr>
          <p:nvPr/>
        </p:nvSpPr>
        <p:spPr bwMode="auto">
          <a:xfrm>
            <a:off x="3492500" y="2852738"/>
            <a:ext cx="1655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0"/>
              <a:t>Largeurs en m</a:t>
            </a:r>
          </a:p>
        </p:txBody>
      </p:sp>
      <p:sp>
        <p:nvSpPr>
          <p:cNvPr id="69696" name="Text Box 64"/>
          <p:cNvSpPr txBox="1">
            <a:spLocks noChangeArrowheads="1"/>
          </p:cNvSpPr>
          <p:nvPr/>
        </p:nvSpPr>
        <p:spPr bwMode="auto">
          <a:xfrm>
            <a:off x="128588" y="6432550"/>
            <a:ext cx="2139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0"/>
              <a:t>Profondeurs en mm</a:t>
            </a:r>
          </a:p>
        </p:txBody>
      </p:sp>
      <p:sp>
        <p:nvSpPr>
          <p:cNvPr id="69697" name="Text Box 65"/>
          <p:cNvSpPr txBox="1">
            <a:spLocks noChangeArrowheads="1"/>
          </p:cNvSpPr>
          <p:nvPr/>
        </p:nvSpPr>
        <p:spPr bwMode="auto">
          <a:xfrm>
            <a:off x="4032250" y="6400800"/>
            <a:ext cx="2139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0"/>
              <a:t>Profondeurs en mm</a:t>
            </a:r>
          </a:p>
        </p:txBody>
      </p:sp>
      <p:sp>
        <p:nvSpPr>
          <p:cNvPr id="69698" name="Text Box 66"/>
          <p:cNvSpPr txBox="1">
            <a:spLocks noChangeArrowheads="1"/>
          </p:cNvSpPr>
          <p:nvPr/>
        </p:nvSpPr>
        <p:spPr bwMode="auto">
          <a:xfrm>
            <a:off x="5076825" y="5149850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Vitesse du tracteur : 12 km / h</a:t>
            </a:r>
          </a:p>
        </p:txBody>
      </p:sp>
      <p:sp>
        <p:nvSpPr>
          <p:cNvPr id="69699" name="Text Box 67"/>
          <p:cNvSpPr txBox="1">
            <a:spLocks noChangeArrowheads="1"/>
          </p:cNvSpPr>
          <p:nvPr/>
        </p:nvSpPr>
        <p:spPr bwMode="auto">
          <a:xfrm>
            <a:off x="658813" y="5846763"/>
            <a:ext cx="3625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Vitesse du tracteur : 1 km / h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AutoShape 2"/>
          <p:cNvSpPr>
            <a:spLocks noChangeArrowheads="1"/>
          </p:cNvSpPr>
          <p:nvPr/>
        </p:nvSpPr>
        <p:spPr bwMode="auto">
          <a:xfrm>
            <a:off x="1258888" y="4029075"/>
            <a:ext cx="1295400" cy="1584325"/>
          </a:xfrm>
          <a:prstGeom prst="octagon">
            <a:avLst>
              <a:gd name="adj" fmla="val 38727"/>
            </a:avLst>
          </a:prstGeom>
          <a:solidFill>
            <a:srgbClr val="FFFF00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0659" name="AutoShape 3"/>
          <p:cNvSpPr>
            <a:spLocks noChangeArrowheads="1"/>
          </p:cNvSpPr>
          <p:nvPr/>
        </p:nvSpPr>
        <p:spPr bwMode="auto">
          <a:xfrm>
            <a:off x="1285875" y="3684588"/>
            <a:ext cx="1295400" cy="1208087"/>
          </a:xfrm>
          <a:prstGeom prst="octagon">
            <a:avLst>
              <a:gd name="adj" fmla="val 33944"/>
            </a:avLst>
          </a:prstGeom>
          <a:solidFill>
            <a:srgbClr val="FFFF00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15113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3200" smtClean="0"/>
              <a:t>Répartition de la pression dans le sol suivant le type de pneu pour une même charge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-180975" y="3187700"/>
            <a:ext cx="68421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b="1" i="0"/>
              <a:t>   0</a:t>
            </a:r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r>
              <a:rPr lang="fr-FR" sz="1400" b="1" i="0"/>
              <a:t>30</a:t>
            </a:r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r>
              <a:rPr lang="fr-FR" sz="1400" b="1" i="0"/>
              <a:t>60</a:t>
            </a: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>
            <a:off x="395288" y="3403600"/>
            <a:ext cx="8280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>
            <a:off x="387350" y="3405188"/>
            <a:ext cx="0" cy="2952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>
            <a:off x="179388" y="4845050"/>
            <a:ext cx="2079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>
            <a:off x="179388" y="6069013"/>
            <a:ext cx="2079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34925" y="6477000"/>
            <a:ext cx="2139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0"/>
              <a:t>Profondeurs en cm</a:t>
            </a:r>
          </a:p>
        </p:txBody>
      </p:sp>
      <p:grpSp>
        <p:nvGrpSpPr>
          <p:cNvPr id="70667" name="Group 11"/>
          <p:cNvGrpSpPr>
            <a:grpSpLocks/>
          </p:cNvGrpSpPr>
          <p:nvPr/>
        </p:nvGrpSpPr>
        <p:grpSpPr bwMode="auto">
          <a:xfrm>
            <a:off x="1403350" y="2620963"/>
            <a:ext cx="936625" cy="792162"/>
            <a:chOff x="884" y="1389"/>
            <a:chExt cx="590" cy="499"/>
          </a:xfrm>
        </p:grpSpPr>
        <p:sp>
          <p:nvSpPr>
            <p:cNvPr id="70694" name="Freeform 12"/>
            <p:cNvSpPr>
              <a:spLocks/>
            </p:cNvSpPr>
            <p:nvPr/>
          </p:nvSpPr>
          <p:spPr bwMode="auto">
            <a:xfrm>
              <a:off x="884" y="1389"/>
              <a:ext cx="590" cy="499"/>
            </a:xfrm>
            <a:custGeom>
              <a:avLst/>
              <a:gdLst>
                <a:gd name="T0" fmla="*/ 87 w 2049"/>
                <a:gd name="T1" fmla="*/ 7 h 1058"/>
                <a:gd name="T2" fmla="*/ 9 w 2049"/>
                <a:gd name="T3" fmla="*/ 221 h 1058"/>
                <a:gd name="T4" fmla="*/ 139 w 2049"/>
                <a:gd name="T5" fmla="*/ 456 h 1058"/>
                <a:gd name="T6" fmla="*/ 518 w 2049"/>
                <a:gd name="T7" fmla="*/ 435 h 1058"/>
                <a:gd name="T8" fmla="*/ 570 w 2049"/>
                <a:gd name="T9" fmla="*/ 71 h 1058"/>
                <a:gd name="T10" fmla="*/ 466 w 2049"/>
                <a:gd name="T11" fmla="*/ 7 h 10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9"/>
                <a:gd name="T19" fmla="*/ 0 h 1058"/>
                <a:gd name="T20" fmla="*/ 2049 w 2049"/>
                <a:gd name="T21" fmla="*/ 1058 h 10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9" h="1058">
                  <a:moveTo>
                    <a:pt x="302" y="15"/>
                  </a:moveTo>
                  <a:cubicBezTo>
                    <a:pt x="151" y="162"/>
                    <a:pt x="0" y="309"/>
                    <a:pt x="30" y="468"/>
                  </a:cubicBezTo>
                  <a:cubicBezTo>
                    <a:pt x="60" y="627"/>
                    <a:pt x="188" y="891"/>
                    <a:pt x="483" y="967"/>
                  </a:cubicBezTo>
                  <a:cubicBezTo>
                    <a:pt x="778" y="1043"/>
                    <a:pt x="1549" y="1058"/>
                    <a:pt x="1799" y="922"/>
                  </a:cubicBezTo>
                  <a:cubicBezTo>
                    <a:pt x="2049" y="786"/>
                    <a:pt x="2010" y="302"/>
                    <a:pt x="1980" y="151"/>
                  </a:cubicBezTo>
                  <a:cubicBezTo>
                    <a:pt x="1950" y="0"/>
                    <a:pt x="1677" y="38"/>
                    <a:pt x="1617" y="15"/>
                  </a:cubicBezTo>
                </a:path>
              </a:pathLst>
            </a:custGeom>
            <a:noFill/>
            <a:ln w="285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0695" name="Line 13"/>
            <p:cNvSpPr>
              <a:spLocks noChangeShapeType="1"/>
            </p:cNvSpPr>
            <p:nvPr/>
          </p:nvSpPr>
          <p:spPr bwMode="auto">
            <a:xfrm>
              <a:off x="975" y="1389"/>
              <a:ext cx="36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0668" name="AutoShape 14"/>
          <p:cNvSpPr>
            <a:spLocks noChangeArrowheads="1"/>
          </p:cNvSpPr>
          <p:nvPr/>
        </p:nvSpPr>
        <p:spPr bwMode="auto">
          <a:xfrm>
            <a:off x="1282700" y="3381375"/>
            <a:ext cx="1295400" cy="1081088"/>
          </a:xfrm>
          <a:prstGeom prst="octagon">
            <a:avLst>
              <a:gd name="adj" fmla="val 39208"/>
            </a:avLst>
          </a:prstGeom>
          <a:solidFill>
            <a:srgbClr val="FFFF00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fr-FR" i="0">
              <a:solidFill>
                <a:srgbClr val="0033CC"/>
              </a:solidFill>
            </a:endParaRPr>
          </a:p>
        </p:txBody>
      </p:sp>
      <p:sp>
        <p:nvSpPr>
          <p:cNvPr id="70669" name="AutoShape 15"/>
          <p:cNvSpPr>
            <a:spLocks noChangeArrowheads="1"/>
          </p:cNvSpPr>
          <p:nvPr/>
        </p:nvSpPr>
        <p:spPr bwMode="auto">
          <a:xfrm>
            <a:off x="1547813" y="3381375"/>
            <a:ext cx="720725" cy="792163"/>
          </a:xfrm>
          <a:prstGeom prst="octagon">
            <a:avLst>
              <a:gd name="adj" fmla="val 29167"/>
            </a:avLst>
          </a:prstGeom>
          <a:solidFill>
            <a:srgbClr val="FFFF00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0670" name="Text Box 16"/>
          <p:cNvSpPr txBox="1">
            <a:spLocks noChangeArrowheads="1"/>
          </p:cNvSpPr>
          <p:nvPr/>
        </p:nvSpPr>
        <p:spPr bwMode="auto">
          <a:xfrm>
            <a:off x="1763713" y="3597275"/>
            <a:ext cx="287337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70671" name="Text Box 17"/>
          <p:cNvSpPr txBox="1">
            <a:spLocks noChangeArrowheads="1"/>
          </p:cNvSpPr>
          <p:nvPr/>
        </p:nvSpPr>
        <p:spPr bwMode="auto">
          <a:xfrm>
            <a:off x="1765300" y="4173538"/>
            <a:ext cx="358775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70672" name="Text Box 18"/>
          <p:cNvSpPr txBox="1">
            <a:spLocks noChangeArrowheads="1"/>
          </p:cNvSpPr>
          <p:nvPr/>
        </p:nvSpPr>
        <p:spPr bwMode="auto">
          <a:xfrm>
            <a:off x="1619250" y="4533900"/>
            <a:ext cx="503238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0,5</a:t>
            </a:r>
          </a:p>
        </p:txBody>
      </p:sp>
      <p:sp>
        <p:nvSpPr>
          <p:cNvPr id="70673" name="Text Box 19"/>
          <p:cNvSpPr txBox="1">
            <a:spLocks noChangeArrowheads="1"/>
          </p:cNvSpPr>
          <p:nvPr/>
        </p:nvSpPr>
        <p:spPr bwMode="auto">
          <a:xfrm>
            <a:off x="1692275" y="5092700"/>
            <a:ext cx="431800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0,2</a:t>
            </a:r>
          </a:p>
        </p:txBody>
      </p:sp>
      <p:sp>
        <p:nvSpPr>
          <p:cNvPr id="70674" name="AutoShape 20"/>
          <p:cNvSpPr>
            <a:spLocks noChangeArrowheads="1"/>
          </p:cNvSpPr>
          <p:nvPr/>
        </p:nvSpPr>
        <p:spPr bwMode="auto">
          <a:xfrm>
            <a:off x="5364163" y="3778250"/>
            <a:ext cx="1622425" cy="971550"/>
          </a:xfrm>
          <a:prstGeom prst="octagon">
            <a:avLst>
              <a:gd name="adj" fmla="val 38727"/>
            </a:avLst>
          </a:prstGeom>
          <a:solidFill>
            <a:srgbClr val="FFFF00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0675" name="AutoShape 21"/>
          <p:cNvSpPr>
            <a:spLocks noChangeArrowheads="1"/>
          </p:cNvSpPr>
          <p:nvPr/>
        </p:nvSpPr>
        <p:spPr bwMode="auto">
          <a:xfrm>
            <a:off x="5397500" y="3567113"/>
            <a:ext cx="1622425" cy="741362"/>
          </a:xfrm>
          <a:prstGeom prst="octagon">
            <a:avLst>
              <a:gd name="adj" fmla="val 33944"/>
            </a:avLst>
          </a:prstGeom>
          <a:solidFill>
            <a:srgbClr val="FFFF00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0676" name="AutoShape 22"/>
          <p:cNvSpPr>
            <a:spLocks noChangeArrowheads="1"/>
          </p:cNvSpPr>
          <p:nvPr/>
        </p:nvSpPr>
        <p:spPr bwMode="auto">
          <a:xfrm>
            <a:off x="5394325" y="3381375"/>
            <a:ext cx="1620838" cy="663575"/>
          </a:xfrm>
          <a:prstGeom prst="octagon">
            <a:avLst>
              <a:gd name="adj" fmla="val 39208"/>
            </a:avLst>
          </a:prstGeom>
          <a:solidFill>
            <a:srgbClr val="FFFF00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fr-FR" sz="1400" i="0">
              <a:solidFill>
                <a:srgbClr val="0033CC"/>
              </a:solidFill>
            </a:endParaRPr>
          </a:p>
        </p:txBody>
      </p:sp>
      <p:sp>
        <p:nvSpPr>
          <p:cNvPr id="70677" name="AutoShape 23"/>
          <p:cNvSpPr>
            <a:spLocks noChangeArrowheads="1"/>
          </p:cNvSpPr>
          <p:nvPr/>
        </p:nvSpPr>
        <p:spPr bwMode="auto">
          <a:xfrm>
            <a:off x="5726113" y="3381375"/>
            <a:ext cx="901700" cy="485775"/>
          </a:xfrm>
          <a:prstGeom prst="octagon">
            <a:avLst>
              <a:gd name="adj" fmla="val 29167"/>
            </a:avLst>
          </a:prstGeom>
          <a:solidFill>
            <a:srgbClr val="FFFF00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0678" name="Text Box 24"/>
          <p:cNvSpPr txBox="1">
            <a:spLocks noChangeArrowheads="1"/>
          </p:cNvSpPr>
          <p:nvPr/>
        </p:nvSpPr>
        <p:spPr bwMode="auto">
          <a:xfrm>
            <a:off x="5938838" y="3436938"/>
            <a:ext cx="504825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0,8</a:t>
            </a:r>
          </a:p>
        </p:txBody>
      </p:sp>
      <p:sp>
        <p:nvSpPr>
          <p:cNvPr id="70679" name="Text Box 25"/>
          <p:cNvSpPr txBox="1">
            <a:spLocks noChangeArrowheads="1"/>
          </p:cNvSpPr>
          <p:nvPr/>
        </p:nvSpPr>
        <p:spPr bwMode="auto">
          <a:xfrm>
            <a:off x="5940425" y="3813175"/>
            <a:ext cx="431800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0,6</a:t>
            </a:r>
          </a:p>
        </p:txBody>
      </p:sp>
      <p:sp>
        <p:nvSpPr>
          <p:cNvPr id="70680" name="Text Box 26"/>
          <p:cNvSpPr txBox="1">
            <a:spLocks noChangeArrowheads="1"/>
          </p:cNvSpPr>
          <p:nvPr/>
        </p:nvSpPr>
        <p:spPr bwMode="auto">
          <a:xfrm>
            <a:off x="5856288" y="4086225"/>
            <a:ext cx="646112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0,4</a:t>
            </a:r>
          </a:p>
        </p:txBody>
      </p:sp>
      <p:sp>
        <p:nvSpPr>
          <p:cNvPr id="70681" name="Text Box 27"/>
          <p:cNvSpPr txBox="1">
            <a:spLocks noChangeArrowheads="1"/>
          </p:cNvSpPr>
          <p:nvPr/>
        </p:nvSpPr>
        <p:spPr bwMode="auto">
          <a:xfrm>
            <a:off x="5775325" y="4395788"/>
            <a:ext cx="812800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0,2</a:t>
            </a:r>
          </a:p>
        </p:txBody>
      </p:sp>
      <p:sp>
        <p:nvSpPr>
          <p:cNvPr id="70682" name="Text Box 28"/>
          <p:cNvSpPr txBox="1">
            <a:spLocks noChangeArrowheads="1"/>
          </p:cNvSpPr>
          <p:nvPr/>
        </p:nvSpPr>
        <p:spPr bwMode="auto">
          <a:xfrm>
            <a:off x="5508625" y="3381375"/>
            <a:ext cx="288925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70683" name="Text Box 29"/>
          <p:cNvSpPr txBox="1">
            <a:spLocks noChangeArrowheads="1"/>
          </p:cNvSpPr>
          <p:nvPr/>
        </p:nvSpPr>
        <p:spPr bwMode="auto">
          <a:xfrm>
            <a:off x="6659563" y="3381375"/>
            <a:ext cx="288925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70684" name="Text Box 30"/>
          <p:cNvSpPr txBox="1">
            <a:spLocks noChangeArrowheads="1"/>
          </p:cNvSpPr>
          <p:nvPr/>
        </p:nvSpPr>
        <p:spPr bwMode="auto">
          <a:xfrm>
            <a:off x="2051050" y="3381375"/>
            <a:ext cx="287338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3</a:t>
            </a:r>
          </a:p>
        </p:txBody>
      </p:sp>
      <p:sp>
        <p:nvSpPr>
          <p:cNvPr id="70685" name="Text Box 31"/>
          <p:cNvSpPr txBox="1">
            <a:spLocks noChangeArrowheads="1"/>
          </p:cNvSpPr>
          <p:nvPr/>
        </p:nvSpPr>
        <p:spPr bwMode="auto">
          <a:xfrm>
            <a:off x="1476375" y="3381375"/>
            <a:ext cx="287338" cy="304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i="0">
                <a:solidFill>
                  <a:srgbClr val="0033CC"/>
                </a:solidFill>
              </a:rPr>
              <a:t>3</a:t>
            </a:r>
          </a:p>
        </p:txBody>
      </p:sp>
      <p:sp>
        <p:nvSpPr>
          <p:cNvPr id="70686" name="Freeform 32"/>
          <p:cNvSpPr>
            <a:spLocks/>
          </p:cNvSpPr>
          <p:nvPr/>
        </p:nvSpPr>
        <p:spPr bwMode="auto">
          <a:xfrm>
            <a:off x="5292725" y="2733675"/>
            <a:ext cx="503238" cy="647700"/>
          </a:xfrm>
          <a:custGeom>
            <a:avLst/>
            <a:gdLst>
              <a:gd name="T0" fmla="*/ 0 w 363"/>
              <a:gd name="T1" fmla="*/ 0 h 408"/>
              <a:gd name="T2" fmla="*/ 126156 w 363"/>
              <a:gd name="T3" fmla="*/ 503238 h 408"/>
              <a:gd name="T4" fmla="*/ 503238 w 363"/>
              <a:gd name="T5" fmla="*/ 647700 h 408"/>
              <a:gd name="T6" fmla="*/ 0 60000 65536"/>
              <a:gd name="T7" fmla="*/ 0 60000 65536"/>
              <a:gd name="T8" fmla="*/ 0 60000 65536"/>
              <a:gd name="T9" fmla="*/ 0 w 363"/>
              <a:gd name="T10" fmla="*/ 0 h 408"/>
              <a:gd name="T11" fmla="*/ 363 w 363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3" h="408">
                <a:moveTo>
                  <a:pt x="0" y="0"/>
                </a:moveTo>
                <a:cubicBezTo>
                  <a:pt x="15" y="124"/>
                  <a:pt x="30" y="249"/>
                  <a:pt x="91" y="317"/>
                </a:cubicBezTo>
                <a:cubicBezTo>
                  <a:pt x="152" y="385"/>
                  <a:pt x="318" y="393"/>
                  <a:pt x="363" y="408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0687" name="Freeform 33"/>
          <p:cNvSpPr>
            <a:spLocks/>
          </p:cNvSpPr>
          <p:nvPr/>
        </p:nvSpPr>
        <p:spPr bwMode="auto">
          <a:xfrm>
            <a:off x="6588125" y="2733675"/>
            <a:ext cx="515938" cy="647700"/>
          </a:xfrm>
          <a:custGeom>
            <a:avLst/>
            <a:gdLst>
              <a:gd name="T0" fmla="*/ 504825 w 325"/>
              <a:gd name="T1" fmla="*/ 0 h 408"/>
              <a:gd name="T2" fmla="*/ 431800 w 325"/>
              <a:gd name="T3" fmla="*/ 503238 h 408"/>
              <a:gd name="T4" fmla="*/ 0 w 325"/>
              <a:gd name="T5" fmla="*/ 647700 h 408"/>
              <a:gd name="T6" fmla="*/ 0 60000 65536"/>
              <a:gd name="T7" fmla="*/ 0 60000 65536"/>
              <a:gd name="T8" fmla="*/ 0 60000 65536"/>
              <a:gd name="T9" fmla="*/ 0 w 325"/>
              <a:gd name="T10" fmla="*/ 0 h 408"/>
              <a:gd name="T11" fmla="*/ 325 w 325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5" h="408">
                <a:moveTo>
                  <a:pt x="318" y="0"/>
                </a:moveTo>
                <a:cubicBezTo>
                  <a:pt x="321" y="124"/>
                  <a:pt x="325" y="249"/>
                  <a:pt x="272" y="317"/>
                </a:cubicBezTo>
                <a:cubicBezTo>
                  <a:pt x="219" y="385"/>
                  <a:pt x="45" y="393"/>
                  <a:pt x="0" y="408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0688" name="Line 34"/>
          <p:cNvSpPr>
            <a:spLocks noChangeShapeType="1"/>
          </p:cNvSpPr>
          <p:nvPr/>
        </p:nvSpPr>
        <p:spPr bwMode="auto">
          <a:xfrm>
            <a:off x="5508625" y="2589213"/>
            <a:ext cx="13684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0689" name="Freeform 35"/>
          <p:cNvSpPr>
            <a:spLocks/>
          </p:cNvSpPr>
          <p:nvPr/>
        </p:nvSpPr>
        <p:spPr bwMode="auto">
          <a:xfrm>
            <a:off x="5292725" y="2589213"/>
            <a:ext cx="215900" cy="144462"/>
          </a:xfrm>
          <a:custGeom>
            <a:avLst/>
            <a:gdLst>
              <a:gd name="T0" fmla="*/ 215900 w 136"/>
              <a:gd name="T1" fmla="*/ 0 h 91"/>
              <a:gd name="T2" fmla="*/ 71437 w 136"/>
              <a:gd name="T3" fmla="*/ 71437 h 91"/>
              <a:gd name="T4" fmla="*/ 0 w 136"/>
              <a:gd name="T5" fmla="*/ 144462 h 91"/>
              <a:gd name="T6" fmla="*/ 0 60000 65536"/>
              <a:gd name="T7" fmla="*/ 0 60000 65536"/>
              <a:gd name="T8" fmla="*/ 0 60000 65536"/>
              <a:gd name="T9" fmla="*/ 0 w 136"/>
              <a:gd name="T10" fmla="*/ 0 h 91"/>
              <a:gd name="T11" fmla="*/ 136 w 136"/>
              <a:gd name="T12" fmla="*/ 91 h 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" h="91">
                <a:moveTo>
                  <a:pt x="136" y="0"/>
                </a:moveTo>
                <a:cubicBezTo>
                  <a:pt x="102" y="15"/>
                  <a:pt x="68" y="30"/>
                  <a:pt x="45" y="45"/>
                </a:cubicBezTo>
                <a:cubicBezTo>
                  <a:pt x="22" y="60"/>
                  <a:pt x="7" y="83"/>
                  <a:pt x="0" y="91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0690" name="Freeform 36"/>
          <p:cNvSpPr>
            <a:spLocks/>
          </p:cNvSpPr>
          <p:nvPr/>
        </p:nvSpPr>
        <p:spPr bwMode="auto">
          <a:xfrm>
            <a:off x="6877050" y="2589213"/>
            <a:ext cx="215900" cy="144462"/>
          </a:xfrm>
          <a:custGeom>
            <a:avLst/>
            <a:gdLst>
              <a:gd name="T0" fmla="*/ 0 w 136"/>
              <a:gd name="T1" fmla="*/ 0 h 45"/>
              <a:gd name="T2" fmla="*/ 215900 w 136"/>
              <a:gd name="T3" fmla="*/ 144462 h 45"/>
              <a:gd name="T4" fmla="*/ 0 60000 65536"/>
              <a:gd name="T5" fmla="*/ 0 60000 65536"/>
              <a:gd name="T6" fmla="*/ 0 w 136"/>
              <a:gd name="T7" fmla="*/ 0 h 45"/>
              <a:gd name="T8" fmla="*/ 136 w 136"/>
              <a:gd name="T9" fmla="*/ 45 h 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36" h="45">
                <a:moveTo>
                  <a:pt x="0" y="0"/>
                </a:moveTo>
                <a:cubicBezTo>
                  <a:pt x="56" y="15"/>
                  <a:pt x="113" y="30"/>
                  <a:pt x="136" y="45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0691" name="Text Box 37"/>
          <p:cNvSpPr txBox="1">
            <a:spLocks noChangeArrowheads="1"/>
          </p:cNvSpPr>
          <p:nvPr/>
        </p:nvSpPr>
        <p:spPr bwMode="auto">
          <a:xfrm>
            <a:off x="3132138" y="5607050"/>
            <a:ext cx="4176712" cy="3667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0033CC"/>
                </a:solidFill>
              </a:rPr>
              <a:t>Pression dans le sol en kg / cm</a:t>
            </a:r>
            <a:r>
              <a:rPr lang="fr-FR" i="0" baseline="3000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70692" name="Text Box 38"/>
          <p:cNvSpPr txBox="1">
            <a:spLocks noChangeArrowheads="1"/>
          </p:cNvSpPr>
          <p:nvPr/>
        </p:nvSpPr>
        <p:spPr bwMode="auto">
          <a:xfrm>
            <a:off x="827088" y="1773238"/>
            <a:ext cx="20161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Pneu étroit Pression 3 bars</a:t>
            </a:r>
          </a:p>
        </p:txBody>
      </p:sp>
      <p:sp>
        <p:nvSpPr>
          <p:cNvPr id="70693" name="Text Box 39"/>
          <p:cNvSpPr txBox="1">
            <a:spLocks noChangeArrowheads="1"/>
          </p:cNvSpPr>
          <p:nvPr/>
        </p:nvSpPr>
        <p:spPr bwMode="auto">
          <a:xfrm>
            <a:off x="5148263" y="1773238"/>
            <a:ext cx="20161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Pneu large</a:t>
            </a:r>
          </a:p>
          <a:p>
            <a:pPr algn="ctr"/>
            <a:r>
              <a:rPr lang="fr-FR" i="0"/>
              <a:t>Pression 0,8 bars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/>
          <p:cNvSpPr>
            <a:spLocks noChangeArrowheads="1"/>
          </p:cNvSpPr>
          <p:nvPr/>
        </p:nvSpPr>
        <p:spPr bwMode="auto">
          <a:xfrm>
            <a:off x="1285875" y="3684588"/>
            <a:ext cx="1295400" cy="1208087"/>
          </a:xfrm>
          <a:prstGeom prst="octagon">
            <a:avLst>
              <a:gd name="adj" fmla="val 33944"/>
            </a:avLst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8229600" cy="8636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Effet du jumelage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-180975" y="3187700"/>
            <a:ext cx="68421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 b="1" i="0"/>
              <a:t>   0</a:t>
            </a:r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r>
              <a:rPr lang="fr-FR" sz="1400" b="1" i="0"/>
              <a:t>30</a:t>
            </a:r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endParaRPr lang="fr-FR" sz="1000" b="1" i="0"/>
          </a:p>
          <a:p>
            <a:pPr algn="ctr"/>
            <a:r>
              <a:rPr lang="fr-FR" sz="1400" b="1" i="0"/>
              <a:t>60</a:t>
            </a: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395288" y="3403600"/>
            <a:ext cx="8280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387350" y="3405188"/>
            <a:ext cx="0" cy="2952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>
            <a:off x="179388" y="4845050"/>
            <a:ext cx="2079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1688" name="Line 8"/>
          <p:cNvSpPr>
            <a:spLocks noChangeShapeType="1"/>
          </p:cNvSpPr>
          <p:nvPr/>
        </p:nvSpPr>
        <p:spPr bwMode="auto">
          <a:xfrm>
            <a:off x="179388" y="6069013"/>
            <a:ext cx="2079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34925" y="6477000"/>
            <a:ext cx="2139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0"/>
              <a:t>Profondeurs en cm</a:t>
            </a:r>
          </a:p>
        </p:txBody>
      </p:sp>
      <p:grpSp>
        <p:nvGrpSpPr>
          <p:cNvPr id="71690" name="Group 10"/>
          <p:cNvGrpSpPr>
            <a:grpSpLocks/>
          </p:cNvGrpSpPr>
          <p:nvPr/>
        </p:nvGrpSpPr>
        <p:grpSpPr bwMode="auto">
          <a:xfrm>
            <a:off x="1403350" y="2620963"/>
            <a:ext cx="936625" cy="792162"/>
            <a:chOff x="884" y="1389"/>
            <a:chExt cx="590" cy="499"/>
          </a:xfrm>
        </p:grpSpPr>
        <p:sp>
          <p:nvSpPr>
            <p:cNvPr id="71708" name="Freeform 11"/>
            <p:cNvSpPr>
              <a:spLocks/>
            </p:cNvSpPr>
            <p:nvPr/>
          </p:nvSpPr>
          <p:spPr bwMode="auto">
            <a:xfrm>
              <a:off x="884" y="1389"/>
              <a:ext cx="590" cy="499"/>
            </a:xfrm>
            <a:custGeom>
              <a:avLst/>
              <a:gdLst>
                <a:gd name="T0" fmla="*/ 87 w 2049"/>
                <a:gd name="T1" fmla="*/ 7 h 1058"/>
                <a:gd name="T2" fmla="*/ 9 w 2049"/>
                <a:gd name="T3" fmla="*/ 221 h 1058"/>
                <a:gd name="T4" fmla="*/ 139 w 2049"/>
                <a:gd name="T5" fmla="*/ 456 h 1058"/>
                <a:gd name="T6" fmla="*/ 518 w 2049"/>
                <a:gd name="T7" fmla="*/ 435 h 1058"/>
                <a:gd name="T8" fmla="*/ 570 w 2049"/>
                <a:gd name="T9" fmla="*/ 71 h 1058"/>
                <a:gd name="T10" fmla="*/ 466 w 2049"/>
                <a:gd name="T11" fmla="*/ 7 h 10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9"/>
                <a:gd name="T19" fmla="*/ 0 h 1058"/>
                <a:gd name="T20" fmla="*/ 2049 w 2049"/>
                <a:gd name="T21" fmla="*/ 1058 h 10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9" h="1058">
                  <a:moveTo>
                    <a:pt x="302" y="15"/>
                  </a:moveTo>
                  <a:cubicBezTo>
                    <a:pt x="151" y="162"/>
                    <a:pt x="0" y="309"/>
                    <a:pt x="30" y="468"/>
                  </a:cubicBezTo>
                  <a:cubicBezTo>
                    <a:pt x="60" y="627"/>
                    <a:pt x="188" y="891"/>
                    <a:pt x="483" y="967"/>
                  </a:cubicBezTo>
                  <a:cubicBezTo>
                    <a:pt x="778" y="1043"/>
                    <a:pt x="1549" y="1058"/>
                    <a:pt x="1799" y="922"/>
                  </a:cubicBezTo>
                  <a:cubicBezTo>
                    <a:pt x="2049" y="786"/>
                    <a:pt x="2010" y="302"/>
                    <a:pt x="1980" y="151"/>
                  </a:cubicBezTo>
                  <a:cubicBezTo>
                    <a:pt x="1950" y="0"/>
                    <a:pt x="1677" y="38"/>
                    <a:pt x="1617" y="15"/>
                  </a:cubicBezTo>
                </a:path>
              </a:pathLst>
            </a:custGeom>
            <a:noFill/>
            <a:ln w="285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1709" name="Line 12"/>
            <p:cNvSpPr>
              <a:spLocks noChangeShapeType="1"/>
            </p:cNvSpPr>
            <p:nvPr/>
          </p:nvSpPr>
          <p:spPr bwMode="auto">
            <a:xfrm>
              <a:off x="975" y="1389"/>
              <a:ext cx="36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1691" name="AutoShape 13"/>
          <p:cNvSpPr>
            <a:spLocks noChangeArrowheads="1"/>
          </p:cNvSpPr>
          <p:nvPr/>
        </p:nvSpPr>
        <p:spPr bwMode="auto">
          <a:xfrm>
            <a:off x="1282700" y="3381375"/>
            <a:ext cx="1295400" cy="1081088"/>
          </a:xfrm>
          <a:prstGeom prst="octagon">
            <a:avLst>
              <a:gd name="adj" fmla="val 39208"/>
            </a:avLst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endParaRPr lang="fr-FR" i="0">
              <a:solidFill>
                <a:srgbClr val="0033CC"/>
              </a:solidFill>
            </a:endParaRPr>
          </a:p>
        </p:txBody>
      </p:sp>
      <p:sp>
        <p:nvSpPr>
          <p:cNvPr id="71692" name="AutoShape 14"/>
          <p:cNvSpPr>
            <a:spLocks noChangeArrowheads="1"/>
          </p:cNvSpPr>
          <p:nvPr/>
        </p:nvSpPr>
        <p:spPr bwMode="auto">
          <a:xfrm>
            <a:off x="1547813" y="3381375"/>
            <a:ext cx="720725" cy="792163"/>
          </a:xfrm>
          <a:prstGeom prst="octagon">
            <a:avLst>
              <a:gd name="adj" fmla="val 29167"/>
            </a:avLst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693" name="Text Box 15"/>
          <p:cNvSpPr txBox="1">
            <a:spLocks noChangeArrowheads="1"/>
          </p:cNvSpPr>
          <p:nvPr/>
        </p:nvSpPr>
        <p:spPr bwMode="auto">
          <a:xfrm>
            <a:off x="827088" y="1773238"/>
            <a:ext cx="2016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0,8 kg / cm</a:t>
            </a:r>
            <a:r>
              <a:rPr lang="fr-FR" i="0" baseline="30000"/>
              <a:t>2</a:t>
            </a:r>
          </a:p>
        </p:txBody>
      </p:sp>
      <p:sp>
        <p:nvSpPr>
          <p:cNvPr id="71694" name="Text Box 16"/>
          <p:cNvSpPr txBox="1">
            <a:spLocks noChangeArrowheads="1"/>
          </p:cNvSpPr>
          <p:nvPr/>
        </p:nvSpPr>
        <p:spPr bwMode="auto">
          <a:xfrm>
            <a:off x="5148263" y="1773238"/>
            <a:ext cx="2016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0,46 kg / cm</a:t>
            </a:r>
            <a:r>
              <a:rPr lang="fr-FR" i="0" baseline="30000"/>
              <a:t>2</a:t>
            </a:r>
          </a:p>
        </p:txBody>
      </p:sp>
      <p:grpSp>
        <p:nvGrpSpPr>
          <p:cNvPr id="71695" name="Group 17"/>
          <p:cNvGrpSpPr>
            <a:grpSpLocks/>
          </p:cNvGrpSpPr>
          <p:nvPr/>
        </p:nvGrpSpPr>
        <p:grpSpPr bwMode="auto">
          <a:xfrm>
            <a:off x="5148263" y="2636838"/>
            <a:ext cx="936625" cy="792162"/>
            <a:chOff x="884" y="1389"/>
            <a:chExt cx="590" cy="499"/>
          </a:xfrm>
        </p:grpSpPr>
        <p:sp>
          <p:nvSpPr>
            <p:cNvPr id="71706" name="Freeform 18"/>
            <p:cNvSpPr>
              <a:spLocks/>
            </p:cNvSpPr>
            <p:nvPr/>
          </p:nvSpPr>
          <p:spPr bwMode="auto">
            <a:xfrm>
              <a:off x="884" y="1389"/>
              <a:ext cx="590" cy="499"/>
            </a:xfrm>
            <a:custGeom>
              <a:avLst/>
              <a:gdLst>
                <a:gd name="T0" fmla="*/ 87 w 2049"/>
                <a:gd name="T1" fmla="*/ 7 h 1058"/>
                <a:gd name="T2" fmla="*/ 9 w 2049"/>
                <a:gd name="T3" fmla="*/ 221 h 1058"/>
                <a:gd name="T4" fmla="*/ 139 w 2049"/>
                <a:gd name="T5" fmla="*/ 456 h 1058"/>
                <a:gd name="T6" fmla="*/ 518 w 2049"/>
                <a:gd name="T7" fmla="*/ 435 h 1058"/>
                <a:gd name="T8" fmla="*/ 570 w 2049"/>
                <a:gd name="T9" fmla="*/ 71 h 1058"/>
                <a:gd name="T10" fmla="*/ 466 w 2049"/>
                <a:gd name="T11" fmla="*/ 7 h 10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9"/>
                <a:gd name="T19" fmla="*/ 0 h 1058"/>
                <a:gd name="T20" fmla="*/ 2049 w 2049"/>
                <a:gd name="T21" fmla="*/ 1058 h 10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9" h="1058">
                  <a:moveTo>
                    <a:pt x="302" y="15"/>
                  </a:moveTo>
                  <a:cubicBezTo>
                    <a:pt x="151" y="162"/>
                    <a:pt x="0" y="309"/>
                    <a:pt x="30" y="468"/>
                  </a:cubicBezTo>
                  <a:cubicBezTo>
                    <a:pt x="60" y="627"/>
                    <a:pt x="188" y="891"/>
                    <a:pt x="483" y="967"/>
                  </a:cubicBezTo>
                  <a:cubicBezTo>
                    <a:pt x="778" y="1043"/>
                    <a:pt x="1549" y="1058"/>
                    <a:pt x="1799" y="922"/>
                  </a:cubicBezTo>
                  <a:cubicBezTo>
                    <a:pt x="2049" y="786"/>
                    <a:pt x="2010" y="302"/>
                    <a:pt x="1980" y="151"/>
                  </a:cubicBezTo>
                  <a:cubicBezTo>
                    <a:pt x="1950" y="0"/>
                    <a:pt x="1677" y="38"/>
                    <a:pt x="1617" y="15"/>
                  </a:cubicBezTo>
                </a:path>
              </a:pathLst>
            </a:custGeom>
            <a:noFill/>
            <a:ln w="285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1707" name="Line 19"/>
            <p:cNvSpPr>
              <a:spLocks noChangeShapeType="1"/>
            </p:cNvSpPr>
            <p:nvPr/>
          </p:nvSpPr>
          <p:spPr bwMode="auto">
            <a:xfrm>
              <a:off x="975" y="1389"/>
              <a:ext cx="36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1696" name="Group 20"/>
          <p:cNvGrpSpPr>
            <a:grpSpLocks/>
          </p:cNvGrpSpPr>
          <p:nvPr/>
        </p:nvGrpSpPr>
        <p:grpSpPr bwMode="auto">
          <a:xfrm>
            <a:off x="6156325" y="2636838"/>
            <a:ext cx="936625" cy="792162"/>
            <a:chOff x="884" y="1389"/>
            <a:chExt cx="590" cy="499"/>
          </a:xfrm>
        </p:grpSpPr>
        <p:sp>
          <p:nvSpPr>
            <p:cNvPr id="71704" name="Freeform 21"/>
            <p:cNvSpPr>
              <a:spLocks/>
            </p:cNvSpPr>
            <p:nvPr/>
          </p:nvSpPr>
          <p:spPr bwMode="auto">
            <a:xfrm>
              <a:off x="884" y="1389"/>
              <a:ext cx="590" cy="499"/>
            </a:xfrm>
            <a:custGeom>
              <a:avLst/>
              <a:gdLst>
                <a:gd name="T0" fmla="*/ 87 w 2049"/>
                <a:gd name="T1" fmla="*/ 7 h 1058"/>
                <a:gd name="T2" fmla="*/ 9 w 2049"/>
                <a:gd name="T3" fmla="*/ 221 h 1058"/>
                <a:gd name="T4" fmla="*/ 139 w 2049"/>
                <a:gd name="T5" fmla="*/ 456 h 1058"/>
                <a:gd name="T6" fmla="*/ 518 w 2049"/>
                <a:gd name="T7" fmla="*/ 435 h 1058"/>
                <a:gd name="T8" fmla="*/ 570 w 2049"/>
                <a:gd name="T9" fmla="*/ 71 h 1058"/>
                <a:gd name="T10" fmla="*/ 466 w 2049"/>
                <a:gd name="T11" fmla="*/ 7 h 10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9"/>
                <a:gd name="T19" fmla="*/ 0 h 1058"/>
                <a:gd name="T20" fmla="*/ 2049 w 2049"/>
                <a:gd name="T21" fmla="*/ 1058 h 10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9" h="1058">
                  <a:moveTo>
                    <a:pt x="302" y="15"/>
                  </a:moveTo>
                  <a:cubicBezTo>
                    <a:pt x="151" y="162"/>
                    <a:pt x="0" y="309"/>
                    <a:pt x="30" y="468"/>
                  </a:cubicBezTo>
                  <a:cubicBezTo>
                    <a:pt x="60" y="627"/>
                    <a:pt x="188" y="891"/>
                    <a:pt x="483" y="967"/>
                  </a:cubicBezTo>
                  <a:cubicBezTo>
                    <a:pt x="778" y="1043"/>
                    <a:pt x="1549" y="1058"/>
                    <a:pt x="1799" y="922"/>
                  </a:cubicBezTo>
                  <a:cubicBezTo>
                    <a:pt x="2049" y="786"/>
                    <a:pt x="2010" y="302"/>
                    <a:pt x="1980" y="151"/>
                  </a:cubicBezTo>
                  <a:cubicBezTo>
                    <a:pt x="1950" y="0"/>
                    <a:pt x="1677" y="38"/>
                    <a:pt x="1617" y="15"/>
                  </a:cubicBezTo>
                </a:path>
              </a:pathLst>
            </a:custGeom>
            <a:noFill/>
            <a:ln w="28575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1705" name="Line 22"/>
            <p:cNvSpPr>
              <a:spLocks noChangeShapeType="1"/>
            </p:cNvSpPr>
            <p:nvPr/>
          </p:nvSpPr>
          <p:spPr bwMode="auto">
            <a:xfrm>
              <a:off x="975" y="1389"/>
              <a:ext cx="36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1697" name="AutoShape 23"/>
          <p:cNvSpPr>
            <a:spLocks noChangeArrowheads="1"/>
          </p:cNvSpPr>
          <p:nvPr/>
        </p:nvSpPr>
        <p:spPr bwMode="auto">
          <a:xfrm>
            <a:off x="5219700" y="3429000"/>
            <a:ext cx="936625" cy="792163"/>
          </a:xfrm>
          <a:prstGeom prst="octagon">
            <a:avLst>
              <a:gd name="adj" fmla="val 29167"/>
            </a:avLst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698" name="AutoShape 24"/>
          <p:cNvSpPr>
            <a:spLocks noChangeArrowheads="1"/>
          </p:cNvSpPr>
          <p:nvPr/>
        </p:nvSpPr>
        <p:spPr bwMode="auto">
          <a:xfrm>
            <a:off x="6156325" y="3429000"/>
            <a:ext cx="936625" cy="792163"/>
          </a:xfrm>
          <a:prstGeom prst="octagon">
            <a:avLst>
              <a:gd name="adj" fmla="val 29167"/>
            </a:avLst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699" name="AutoShape 25"/>
          <p:cNvSpPr>
            <a:spLocks noChangeArrowheads="1"/>
          </p:cNvSpPr>
          <p:nvPr/>
        </p:nvSpPr>
        <p:spPr bwMode="auto">
          <a:xfrm>
            <a:off x="5219700" y="3789363"/>
            <a:ext cx="936625" cy="792162"/>
          </a:xfrm>
          <a:prstGeom prst="octagon">
            <a:avLst>
              <a:gd name="adj" fmla="val 29167"/>
            </a:avLst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700" name="AutoShape 26"/>
          <p:cNvSpPr>
            <a:spLocks noChangeArrowheads="1"/>
          </p:cNvSpPr>
          <p:nvPr/>
        </p:nvSpPr>
        <p:spPr bwMode="auto">
          <a:xfrm>
            <a:off x="6156325" y="3789363"/>
            <a:ext cx="936625" cy="792162"/>
          </a:xfrm>
          <a:prstGeom prst="octagon">
            <a:avLst>
              <a:gd name="adj" fmla="val 29167"/>
            </a:avLst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701" name="Line 27"/>
          <p:cNvSpPr>
            <a:spLocks noChangeShapeType="1"/>
          </p:cNvSpPr>
          <p:nvPr/>
        </p:nvSpPr>
        <p:spPr bwMode="auto">
          <a:xfrm>
            <a:off x="395288" y="4149725"/>
            <a:ext cx="82089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1702" name="Line 28"/>
          <p:cNvSpPr>
            <a:spLocks noChangeShapeType="1"/>
          </p:cNvSpPr>
          <p:nvPr/>
        </p:nvSpPr>
        <p:spPr bwMode="auto">
          <a:xfrm>
            <a:off x="395288" y="4868863"/>
            <a:ext cx="82089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71703" name="Text Box 29"/>
          <p:cNvSpPr txBox="1">
            <a:spLocks noChangeArrowheads="1"/>
          </p:cNvSpPr>
          <p:nvPr/>
        </p:nvSpPr>
        <p:spPr bwMode="auto">
          <a:xfrm>
            <a:off x="2411413" y="5516563"/>
            <a:ext cx="338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Charge tractée égale : 1000 kg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Tassement structural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50825" y="1484313"/>
            <a:ext cx="2449513" cy="25749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Tassement structural</a:t>
            </a:r>
            <a:r>
              <a:rPr lang="fr-FR" i="0"/>
              <a:t> </a:t>
            </a:r>
          </a:p>
          <a:p>
            <a:r>
              <a:rPr lang="fr-FR" i="0"/>
              <a:t>Réarrangement des éléments structuraux entre eux.</a:t>
            </a:r>
          </a:p>
          <a:p>
            <a:r>
              <a:rPr lang="fr-FR" i="0"/>
              <a:t>Diminution des vides entre les agrégats = diminution de la porosité structurale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 flipV="1">
            <a:off x="2700338" y="1989138"/>
            <a:ext cx="935037" cy="7921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700338" y="2781300"/>
            <a:ext cx="935037" cy="7921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563938" y="1341438"/>
            <a:ext cx="3455987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Ce peut être :</a:t>
            </a:r>
          </a:p>
          <a:p>
            <a:pPr>
              <a:buFontTx/>
              <a:buChar char="•"/>
            </a:pPr>
            <a:r>
              <a:rPr lang="fr-FR" i="0">
                <a:solidFill>
                  <a:srgbClr val="FFFF00"/>
                </a:solidFill>
              </a:rPr>
              <a:t> un objectif : </a:t>
            </a:r>
          </a:p>
          <a:p>
            <a:r>
              <a:rPr lang="fr-FR" i="0"/>
              <a:t>Amélioration du contact terre - graine, diminution de la porosité en terres creuses ou soufflées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3563938" y="3357563"/>
            <a:ext cx="3313112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fr-FR" i="0">
                <a:solidFill>
                  <a:srgbClr val="FFFF00"/>
                </a:solidFill>
              </a:rPr>
              <a:t> un effet non souhaité : </a:t>
            </a:r>
          </a:p>
          <a:p>
            <a:r>
              <a:rPr lang="fr-FR" i="0"/>
              <a:t>Action du climat, répercussions du passage d’outils lourds, pneumatiques, animaux</a:t>
            </a:r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6011863" y="3573463"/>
            <a:ext cx="9366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7019925" y="3378200"/>
            <a:ext cx="2016125" cy="24368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FF00"/>
                </a:solidFill>
              </a:rPr>
              <a:t>Risques : </a:t>
            </a:r>
          </a:p>
          <a:p>
            <a:pPr algn="ctr"/>
            <a:r>
              <a:rPr lang="fr-FR" i="0"/>
              <a:t>Obstacles à la circulation des fluides (air, eau, chaleur), obstacles à la levée et à l’enracinement</a:t>
            </a:r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940425" y="5589588"/>
            <a:ext cx="1079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2051050" y="5229225"/>
            <a:ext cx="3816350" cy="14763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Effet réversible : </a:t>
            </a:r>
          </a:p>
          <a:p>
            <a:r>
              <a:rPr lang="fr-FR" i="0"/>
              <a:t>Par action du climat et des racines (si forte activité structurale)</a:t>
            </a:r>
          </a:p>
          <a:p>
            <a:r>
              <a:rPr lang="fr-FR" i="0"/>
              <a:t>Par le travail du sol</a:t>
            </a: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4429125" y="6237288"/>
            <a:ext cx="4319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600"/>
              <a:t>Source : C. DURR et al. 1979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smtClean="0"/>
              <a:t>Les pratiques pour ne pas tasser…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z="2800" smtClean="0">
                <a:solidFill>
                  <a:schemeClr val="accent1"/>
                </a:solidFill>
              </a:rPr>
              <a:t>Choix de la date d’entrée dans la parcelle</a:t>
            </a:r>
          </a:p>
          <a:p>
            <a:pPr eaLnBrk="1" hangingPunct="1"/>
            <a:endParaRPr lang="fr-FR" sz="2800" smtClean="0">
              <a:solidFill>
                <a:schemeClr val="accent1"/>
              </a:solidFill>
            </a:endParaRPr>
          </a:p>
          <a:p>
            <a:pPr eaLnBrk="1" hangingPunct="1"/>
            <a:r>
              <a:rPr lang="fr-FR" sz="2800" smtClean="0">
                <a:solidFill>
                  <a:schemeClr val="accent1"/>
                </a:solidFill>
              </a:rPr>
              <a:t>Choix d’itinéraires techniques adaptés pour le travail du sol</a:t>
            </a:r>
          </a:p>
          <a:p>
            <a:pPr eaLnBrk="1" hangingPunct="1"/>
            <a:endParaRPr lang="fr-FR" sz="2800" smtClean="0">
              <a:solidFill>
                <a:schemeClr val="accent1"/>
              </a:solidFill>
            </a:endParaRPr>
          </a:p>
          <a:p>
            <a:pPr eaLnBrk="1" hangingPunct="1"/>
            <a:r>
              <a:rPr lang="fr-FR" sz="2800" i="1" smtClean="0">
                <a:solidFill>
                  <a:schemeClr val="accent1"/>
                </a:solidFill>
              </a:rPr>
              <a:t>Diminution des pressions exercées</a:t>
            </a:r>
          </a:p>
          <a:p>
            <a:pPr eaLnBrk="1" hangingPunct="1"/>
            <a:endParaRPr lang="fr-FR" sz="2800" smtClean="0"/>
          </a:p>
          <a:p>
            <a:pPr eaLnBrk="1" hangingPunct="1"/>
            <a:r>
              <a:rPr lang="fr-FR" sz="2800" smtClean="0"/>
              <a:t>Localisation du tassement sur une faible surface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mtClean="0"/>
              <a:t>Roues cages</a:t>
            </a:r>
          </a:p>
        </p:txBody>
      </p:sp>
      <p:pic>
        <p:nvPicPr>
          <p:cNvPr id="73731" name="Picture 3" descr="O2RCT008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04938" y="1595438"/>
            <a:ext cx="6480175" cy="4857750"/>
          </a:xfr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2888"/>
            <a:ext cx="8229600" cy="1143001"/>
          </a:xfrm>
        </p:spPr>
        <p:txBody>
          <a:bodyPr/>
          <a:lstStyle/>
          <a:p>
            <a:pPr eaLnBrk="1" hangingPunct="1"/>
            <a:r>
              <a:rPr lang="fr-FR" smtClean="0"/>
              <a:t>Passages maîtrisés</a:t>
            </a:r>
          </a:p>
        </p:txBody>
      </p:sp>
      <p:pic>
        <p:nvPicPr>
          <p:cNvPr id="74755" name="Picture 5" descr="decompact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809625"/>
            <a:ext cx="8280400" cy="6051550"/>
          </a:xfr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Comment décompacter ? 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600200"/>
            <a:ext cx="8893175" cy="4525963"/>
          </a:xfrm>
        </p:spPr>
        <p:txBody>
          <a:bodyPr/>
          <a:lstStyle/>
          <a:p>
            <a:pPr eaLnBrk="1" hangingPunct="1"/>
            <a:r>
              <a:rPr lang="fr-FR" smtClean="0"/>
              <a:t>Observer avant d’agir….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Choisir l’outil adapté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Le réaliser en bonnes conditions uniquement</a:t>
            </a:r>
          </a:p>
          <a:p>
            <a:pPr lvl="1" eaLnBrk="1" hangingPunct="1"/>
            <a:r>
              <a:rPr lang="fr-FR" smtClean="0"/>
              <a:t>Courbe cohésion / humidité</a:t>
            </a:r>
          </a:p>
          <a:p>
            <a:pPr lvl="1" eaLnBrk="1" hangingPunct="1"/>
            <a:endParaRPr lang="fr-FR" smtClean="0"/>
          </a:p>
          <a:p>
            <a:pPr eaLnBrk="1" hangingPunct="1"/>
            <a:r>
              <a:rPr lang="fr-FR" smtClean="0"/>
              <a:t>Observer après pour vérifier….</a:t>
            </a:r>
          </a:p>
        </p:txBody>
      </p:sp>
      <p:sp>
        <p:nvSpPr>
          <p:cNvPr id="75780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23850" y="1844675"/>
            <a:ext cx="217488" cy="21590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5781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322263" y="2997200"/>
            <a:ext cx="217487" cy="21590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4318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Le tassement</a:t>
            </a:r>
          </a:p>
        </p:txBody>
      </p:sp>
      <p:pic>
        <p:nvPicPr>
          <p:cNvPr id="76803" name="Picture 3" descr="IMG0043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17488" y="981075"/>
            <a:ext cx="8675687" cy="5783263"/>
          </a:xfrm>
          <a:noFill/>
        </p:spPr>
      </p:pic>
      <p:sp>
        <p:nvSpPr>
          <p:cNvPr id="76804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627313" y="404813"/>
            <a:ext cx="217487" cy="21590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Décompacteur : </a:t>
            </a:r>
            <a:br>
              <a:rPr lang="fr-FR" sz="4000" smtClean="0"/>
            </a:br>
            <a:r>
              <a:rPr lang="fr-FR" sz="4000" smtClean="0"/>
              <a:t>exemple de l’outil à dents</a:t>
            </a:r>
          </a:p>
        </p:txBody>
      </p:sp>
      <p:pic>
        <p:nvPicPr>
          <p:cNvPr id="77827" name="Picture 3" descr="O1DEC002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87450" y="1700213"/>
            <a:ext cx="6408738" cy="4805362"/>
          </a:xfrm>
          <a:noFill/>
        </p:spPr>
      </p:pic>
      <p:sp>
        <p:nvSpPr>
          <p:cNvPr id="77828" name="Line 4"/>
          <p:cNvSpPr>
            <a:spLocks noChangeShapeType="1"/>
          </p:cNvSpPr>
          <p:nvPr/>
        </p:nvSpPr>
        <p:spPr bwMode="auto">
          <a:xfrm>
            <a:off x="4787900" y="5373688"/>
            <a:ext cx="720725" cy="360362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3779838" y="5661025"/>
            <a:ext cx="2374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3200" i="0"/>
              <a:t>Ecartement</a:t>
            </a:r>
          </a:p>
        </p:txBody>
      </p:sp>
      <p:sp>
        <p:nvSpPr>
          <p:cNvPr id="77830" name="Line 6"/>
          <p:cNvSpPr>
            <a:spLocks noChangeShapeType="1"/>
          </p:cNvSpPr>
          <p:nvPr/>
        </p:nvSpPr>
        <p:spPr bwMode="auto">
          <a:xfrm>
            <a:off x="6227763" y="5157788"/>
            <a:ext cx="0" cy="10795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6372225" y="5370513"/>
            <a:ext cx="23749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3200" i="0"/>
              <a:t>Profondeur</a:t>
            </a:r>
          </a:p>
        </p:txBody>
      </p:sp>
      <p:sp>
        <p:nvSpPr>
          <p:cNvPr id="77832" name="AutoShape 8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84213" y="765175"/>
            <a:ext cx="217487" cy="215900"/>
          </a:xfrm>
          <a:prstGeom prst="actionButtonBlank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Line 2"/>
          <p:cNvSpPr>
            <a:spLocks noChangeShapeType="1"/>
          </p:cNvSpPr>
          <p:nvPr/>
        </p:nvSpPr>
        <p:spPr bwMode="auto">
          <a:xfrm>
            <a:off x="179388" y="4149725"/>
            <a:ext cx="856932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482600" y="4005263"/>
            <a:ext cx="19288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fr-FR" i="0">
              <a:solidFill>
                <a:schemeClr val="tx1"/>
              </a:solidFill>
            </a:endParaRPr>
          </a:p>
        </p:txBody>
      </p:sp>
      <p:sp>
        <p:nvSpPr>
          <p:cNvPr id="78852" name="Text Box 5"/>
          <p:cNvSpPr txBox="1">
            <a:spLocks noChangeArrowheads="1"/>
          </p:cNvSpPr>
          <p:nvPr/>
        </p:nvSpPr>
        <p:spPr bwMode="auto">
          <a:xfrm>
            <a:off x="250825" y="1855788"/>
            <a:ext cx="2881313" cy="12001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Récolte en automne, engin lourd, condition humide (pluie et sol non ressuyé)</a:t>
            </a:r>
          </a:p>
        </p:txBody>
      </p:sp>
      <p:sp>
        <p:nvSpPr>
          <p:cNvPr id="78853" name="Text Box 6"/>
          <p:cNvSpPr txBox="1">
            <a:spLocks noChangeArrowheads="1"/>
          </p:cNvSpPr>
          <p:nvPr/>
        </p:nvSpPr>
        <p:spPr bwMode="auto">
          <a:xfrm>
            <a:off x="3636963" y="1844675"/>
            <a:ext cx="2232025" cy="3762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Hiver sec et froid</a:t>
            </a:r>
          </a:p>
        </p:txBody>
      </p:sp>
      <p:sp>
        <p:nvSpPr>
          <p:cNvPr id="78854" name="Text Box 7"/>
          <p:cNvSpPr txBox="1">
            <a:spLocks noChangeArrowheads="1"/>
          </p:cNvSpPr>
          <p:nvPr/>
        </p:nvSpPr>
        <p:spPr bwMode="auto">
          <a:xfrm>
            <a:off x="3636963" y="2420938"/>
            <a:ext cx="2232025" cy="6508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Dégel en condition humide</a:t>
            </a:r>
          </a:p>
        </p:txBody>
      </p:sp>
      <p:sp>
        <p:nvSpPr>
          <p:cNvPr id="78855" name="Line 8"/>
          <p:cNvSpPr>
            <a:spLocks noChangeShapeType="1"/>
          </p:cNvSpPr>
          <p:nvPr/>
        </p:nvSpPr>
        <p:spPr bwMode="auto">
          <a:xfrm>
            <a:off x="1547813" y="2852738"/>
            <a:ext cx="0" cy="18002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78856" name="Text Box 9"/>
          <p:cNvSpPr txBox="1">
            <a:spLocks noChangeArrowheads="1"/>
          </p:cNvSpPr>
          <p:nvPr/>
        </p:nvSpPr>
        <p:spPr bwMode="auto">
          <a:xfrm>
            <a:off x="250825" y="5013325"/>
            <a:ext cx="2881313" cy="376238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FF00"/>
                </a:solidFill>
              </a:rPr>
              <a:t>Etat de la structure ? </a:t>
            </a:r>
          </a:p>
        </p:txBody>
      </p:sp>
      <p:sp>
        <p:nvSpPr>
          <p:cNvPr id="78857" name="Line 10"/>
          <p:cNvSpPr>
            <a:spLocks noChangeShapeType="1"/>
          </p:cNvSpPr>
          <p:nvPr/>
        </p:nvSpPr>
        <p:spPr bwMode="auto">
          <a:xfrm>
            <a:off x="4787900" y="3141663"/>
            <a:ext cx="0" cy="1439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78858" name="Text Box 11"/>
          <p:cNvSpPr txBox="1">
            <a:spLocks noChangeArrowheads="1"/>
          </p:cNvSpPr>
          <p:nvPr/>
        </p:nvSpPr>
        <p:spPr bwMode="auto">
          <a:xfrm>
            <a:off x="3348038" y="5013325"/>
            <a:ext cx="2881312" cy="376238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FF00"/>
                </a:solidFill>
              </a:rPr>
              <a:t>Etat de la structure ? </a:t>
            </a:r>
          </a:p>
        </p:txBody>
      </p:sp>
      <p:sp>
        <p:nvSpPr>
          <p:cNvPr id="78859" name="Line 13"/>
          <p:cNvSpPr>
            <a:spLocks noChangeShapeType="1"/>
          </p:cNvSpPr>
          <p:nvPr/>
        </p:nvSpPr>
        <p:spPr bwMode="auto">
          <a:xfrm>
            <a:off x="7524750" y="3141663"/>
            <a:ext cx="0" cy="1439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78860" name="Text Box 15"/>
          <p:cNvSpPr txBox="1">
            <a:spLocks noChangeArrowheads="1"/>
          </p:cNvSpPr>
          <p:nvPr/>
        </p:nvSpPr>
        <p:spPr bwMode="auto">
          <a:xfrm>
            <a:off x="250825" y="260350"/>
            <a:ext cx="2952750" cy="12017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/>
              <a:t>Sol : 15 % argile</a:t>
            </a:r>
          </a:p>
          <a:p>
            <a:r>
              <a:rPr lang="fr-FR" i="0"/>
              <a:t>        1 % de MO</a:t>
            </a:r>
          </a:p>
          <a:p>
            <a:r>
              <a:rPr lang="fr-FR" i="0"/>
              <a:t>        40 % limon</a:t>
            </a:r>
          </a:p>
        </p:txBody>
      </p:sp>
      <p:sp>
        <p:nvSpPr>
          <p:cNvPr id="78861" name="Text Box 16"/>
          <p:cNvSpPr txBox="1">
            <a:spLocks noChangeArrowheads="1"/>
          </p:cNvSpPr>
          <p:nvPr/>
        </p:nvSpPr>
        <p:spPr bwMode="auto">
          <a:xfrm>
            <a:off x="6443663" y="1844675"/>
            <a:ext cx="2232025" cy="12001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/>
              <a:t>Orage de printemps sur sol finement travaillé (beaucoup de terre fine)</a:t>
            </a:r>
          </a:p>
        </p:txBody>
      </p:sp>
      <p:sp>
        <p:nvSpPr>
          <p:cNvPr id="78862" name="Text Box 17"/>
          <p:cNvSpPr txBox="1">
            <a:spLocks noChangeArrowheads="1"/>
          </p:cNvSpPr>
          <p:nvPr/>
        </p:nvSpPr>
        <p:spPr bwMode="auto">
          <a:xfrm>
            <a:off x="6443663" y="5024438"/>
            <a:ext cx="2232025" cy="925512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FF00"/>
                </a:solidFill>
              </a:rPr>
              <a:t>Etat de la structure du sol ? Problème possible ?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Tassement textural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50825" y="2492375"/>
            <a:ext cx="2449513" cy="24368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Tassement textural</a:t>
            </a:r>
            <a:endParaRPr lang="fr-FR" i="0"/>
          </a:p>
          <a:p>
            <a:r>
              <a:rPr lang="fr-FR" i="0"/>
              <a:t>Réarrangement des particules élémentaires à l’intérieur des agrégats = diminution de la porosité texturale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2700338" y="2781300"/>
            <a:ext cx="10080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3635375" y="2492375"/>
            <a:ext cx="3313113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0">
                <a:solidFill>
                  <a:srgbClr val="FFFF00"/>
                </a:solidFill>
              </a:rPr>
              <a:t> Effet non souhaité : </a:t>
            </a:r>
          </a:p>
          <a:p>
            <a:r>
              <a:rPr lang="fr-FR" i="0"/>
              <a:t>Passages d’outils pneumatiques, animaux, selon des conditions variables</a:t>
            </a: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5940425" y="2708275"/>
            <a:ext cx="93662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7019925" y="2492375"/>
            <a:ext cx="2016125" cy="1887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0">
                <a:solidFill>
                  <a:srgbClr val="FFFF00"/>
                </a:solidFill>
              </a:rPr>
              <a:t>Risques : </a:t>
            </a:r>
          </a:p>
          <a:p>
            <a:pPr algn="ctr"/>
            <a:r>
              <a:rPr lang="fr-FR" i="0"/>
              <a:t>Encore mal définis mais des effets très difficilement réversible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4429125" y="6237288"/>
            <a:ext cx="4319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600"/>
              <a:t>Source : C. DURR et al. 1979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fr-FR" sz="4000" smtClean="0"/>
              <a:t>III – Tassement et Régénération des sols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>
                <a:solidFill>
                  <a:srgbClr val="FFFF00"/>
                </a:solidFill>
              </a:rPr>
              <a:t>Phénomène de tassement des sols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Rappel : structure du sol, porosité du sol et définition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>
                <a:solidFill>
                  <a:srgbClr val="FFFF00"/>
                </a:solidFill>
              </a:rPr>
              <a:t>Action due à l’homme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endParaRPr lang="fr-FR" sz="18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Propriété du sol : sensibilité au tassement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 comportement mécanique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Facteurs influençant le tassement</a:t>
            </a:r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endParaRPr lang="fr-FR" sz="2000" smtClean="0"/>
          </a:p>
          <a:p>
            <a:pPr marL="812800" indent="-812800" eaLnBrk="1" hangingPunct="1">
              <a:lnSpc>
                <a:spcPct val="80000"/>
              </a:lnSpc>
              <a:buFontTx/>
              <a:buAutoNum type="alphaUcPeriod"/>
            </a:pPr>
            <a:r>
              <a:rPr lang="fr-FR" sz="2000" smtClean="0"/>
              <a:t>Régénération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Naturelle des sols sous l’action du climat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Vie du sol</a:t>
            </a:r>
          </a:p>
          <a:p>
            <a:pPr marL="1609725" lvl="1" indent="-711200" eaLnBrk="1" hangingPunct="1">
              <a:lnSpc>
                <a:spcPct val="80000"/>
              </a:lnSpc>
              <a:buFontTx/>
              <a:buAutoNum type="arabicPeriod"/>
            </a:pPr>
            <a:r>
              <a:rPr lang="fr-FR" sz="1800" smtClean="0"/>
              <a:t>Les pratiques pour ne pas tasser ou décompacter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sym typeface="Symbol" pitchFamily="18" charset="2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2657</TotalTime>
  <Words>2390</Words>
  <Application>Microsoft Office PowerPoint</Application>
  <PresentationFormat>Affichage à l'écran (4:3)</PresentationFormat>
  <Paragraphs>540</Paragraphs>
  <Slides>76</Slides>
  <Notes>1</Notes>
  <HiddenSlides>7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76</vt:i4>
      </vt:variant>
    </vt:vector>
  </HeadingPairs>
  <TitlesOfParts>
    <vt:vector size="83" baseType="lpstr">
      <vt:lpstr>Arial</vt:lpstr>
      <vt:lpstr>Symbol</vt:lpstr>
      <vt:lpstr>Wingdings</vt:lpstr>
      <vt:lpstr>Times New Roman</vt:lpstr>
      <vt:lpstr>Modèle par défaut</vt:lpstr>
      <vt:lpstr>Graphique Microsoft Office Excel</vt:lpstr>
      <vt:lpstr>Photo Microsoft Photo Editor 3.0</vt:lpstr>
      <vt:lpstr>III - Tassement et Régénération du sol</vt:lpstr>
      <vt:lpstr>III – Tassement et Régénération des sols</vt:lpstr>
      <vt:lpstr>Structure du sol</vt:lpstr>
      <vt:lpstr>Calcul de la porosité total</vt:lpstr>
      <vt:lpstr>Classification de la porosité du sol</vt:lpstr>
      <vt:lpstr>Calcul des porosités texturales</vt:lpstr>
      <vt:lpstr>Tassement structural</vt:lpstr>
      <vt:lpstr>Tassement textural</vt:lpstr>
      <vt:lpstr>III – Tassement et Régénération des sols</vt:lpstr>
      <vt:lpstr>Diapositive 9</vt:lpstr>
      <vt:lpstr>Diapositive 10</vt:lpstr>
      <vt:lpstr>Profils des principaux cas d’ornières</vt:lpstr>
      <vt:lpstr>Conséquences agronomiques</vt:lpstr>
      <vt:lpstr>Conséquences environnementales</vt:lpstr>
      <vt:lpstr>Les différents outils et méthodes au champ…</vt:lpstr>
      <vt:lpstr>Méthode des cylindres : densité apparente</vt:lpstr>
      <vt:lpstr>Calcul de la densité apparente</vt:lpstr>
      <vt:lpstr>Relation porosité – densité apparente</vt:lpstr>
      <vt:lpstr>Diapositive 18</vt:lpstr>
      <vt:lpstr>Diapositive 19</vt:lpstr>
      <vt:lpstr>Diapositive 20</vt:lpstr>
      <vt:lpstr>III – Tassement et Régénération des sols</vt:lpstr>
      <vt:lpstr>Le comportement mécanique des sols</vt:lpstr>
      <vt:lpstr>Définitions</vt:lpstr>
      <vt:lpstr>Propriétés mécaniques  du matériau terre</vt:lpstr>
      <vt:lpstr>Etat du sol en fonction de l’humidité</vt:lpstr>
      <vt:lpstr>Calcul de l’indice de plasticité</vt:lpstr>
      <vt:lpstr>Cohésion et adhésivité en fonction de l’humidité du sol : schéma général</vt:lpstr>
      <vt:lpstr>III – Tassement et Régénération des sols</vt:lpstr>
      <vt:lpstr>Cohésion et adhésivité en fonction de l’humidité et de la texture du sol</vt:lpstr>
      <vt:lpstr>Les facteurs du sol influençant le tassement</vt:lpstr>
      <vt:lpstr>III – Tassement et Régénération des sols</vt:lpstr>
      <vt:lpstr>Régénération de la structure du sol </vt:lpstr>
      <vt:lpstr>Régénération de la structure d’une motte</vt:lpstr>
      <vt:lpstr>Régénération de la structure d’une motte</vt:lpstr>
      <vt:lpstr>Facteurs intervenant dans la régénération de la structure par le climat</vt:lpstr>
      <vt:lpstr>Comportement du sol : le mécanisme de gonflement - retrait</vt:lpstr>
      <vt:lpstr>Courbe de Retrait - Gonflement</vt:lpstr>
      <vt:lpstr>Evolution des courbes de retrait – gonflement : courbe d’équilibre</vt:lpstr>
      <vt:lpstr>Courbe de retrait d’un échantillon de sol dit « non gonflant »</vt:lpstr>
      <vt:lpstr>Diapositive 40</vt:lpstr>
      <vt:lpstr>Mise en évidence de la porosité fissurale</vt:lpstr>
      <vt:lpstr>Définitions nF</vt:lpstr>
      <vt:lpstr>Fissuration en sol argileux</vt:lpstr>
      <vt:lpstr>Fissuration en sol argileux</vt:lpstr>
      <vt:lpstr>Influence de l’épaisseur d’une croûte superficielle  sur la maille de fissuration</vt:lpstr>
      <vt:lpstr>Propriété du sol :  l’aptitude à la fissuration et/ou activité structurale </vt:lpstr>
      <vt:lpstr>Facteurs intervenant dans la régénération de la structure par le climat : rappel</vt:lpstr>
      <vt:lpstr>Activité structurale</vt:lpstr>
      <vt:lpstr>Classes d’aptitudes à la fissuration</vt:lpstr>
      <vt:lpstr>III – Tassement et Régénération des sols</vt:lpstr>
      <vt:lpstr>Action des racines</vt:lpstr>
      <vt:lpstr>Action de la faune du sol</vt:lpstr>
      <vt:lpstr>Diapositive 53</vt:lpstr>
      <vt:lpstr>Diapositive 54</vt:lpstr>
      <vt:lpstr>Question actuelle : les lombriciens sont-ils capables de régénérer les sols compactés ?</vt:lpstr>
      <vt:lpstr>Premier effet : tassement réduit nombre et activité des vers de terre</vt:lpstr>
      <vt:lpstr>Evolution de nombre de galeries par m2 dans les zones compactes en fonction du temps</vt:lpstr>
      <vt:lpstr>Capacités des espèces à coloniser des espaces compactés </vt:lpstr>
      <vt:lpstr>Les fourmis en milieu tropical</vt:lpstr>
      <vt:lpstr>III – Tassement et Régénération des sols</vt:lpstr>
      <vt:lpstr>Les pratiques pour ne pas tasser…</vt:lpstr>
      <vt:lpstr>Les pratiques pour ne pas tasser…</vt:lpstr>
      <vt:lpstr>Les pratiques pour ne pas tasser…</vt:lpstr>
      <vt:lpstr>Semis direct</vt:lpstr>
      <vt:lpstr>Les pratiques pour ne pas tasser…</vt:lpstr>
      <vt:lpstr>Influence de la vitesse d’avancement sur l’intensité du tassement</vt:lpstr>
      <vt:lpstr>Répartition de la pression dans le sol suivant le type de pneu pour une même charge</vt:lpstr>
      <vt:lpstr>Effet du jumelage</vt:lpstr>
      <vt:lpstr>Les pratiques pour ne pas tasser…</vt:lpstr>
      <vt:lpstr>Roues cages</vt:lpstr>
      <vt:lpstr>Passages maîtrisés</vt:lpstr>
      <vt:lpstr>Comment décompacter ? </vt:lpstr>
      <vt:lpstr>Le tassement</vt:lpstr>
      <vt:lpstr>Décompacteur :  exemple de l’outil à dents</vt:lpstr>
      <vt:lpstr>Diapositive 75</vt:lpstr>
    </vt:vector>
  </TitlesOfParts>
  <Company>ISARA-Lyon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Comportement physique du sol</dc:title>
  <dc:creator>jpeigne</dc:creator>
  <cp:lastModifiedBy>jpeigne</cp:lastModifiedBy>
  <cp:revision>210</cp:revision>
  <dcterms:created xsi:type="dcterms:W3CDTF">2004-01-16T17:12:11Z</dcterms:created>
  <dcterms:modified xsi:type="dcterms:W3CDTF">2011-12-12T17:12:19Z</dcterms:modified>
</cp:coreProperties>
</file>